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420" r:id="rId2"/>
    <p:sldId id="421" r:id="rId3"/>
    <p:sldId id="831" r:id="rId4"/>
    <p:sldId id="751" r:id="rId5"/>
    <p:sldId id="832" r:id="rId6"/>
    <p:sldId id="833" r:id="rId7"/>
    <p:sldId id="834" r:id="rId8"/>
    <p:sldId id="835" r:id="rId9"/>
    <p:sldId id="836" r:id="rId10"/>
    <p:sldId id="837" r:id="rId11"/>
    <p:sldId id="838" r:id="rId12"/>
    <p:sldId id="839" r:id="rId13"/>
    <p:sldId id="840" r:id="rId14"/>
    <p:sldId id="841" r:id="rId15"/>
    <p:sldId id="842" r:id="rId16"/>
    <p:sldId id="843" r:id="rId17"/>
    <p:sldId id="844" r:id="rId18"/>
    <p:sldId id="845" r:id="rId19"/>
    <p:sldId id="846" r:id="rId20"/>
    <p:sldId id="847" r:id="rId21"/>
    <p:sldId id="848" r:id="rId22"/>
    <p:sldId id="849" r:id="rId23"/>
    <p:sldId id="850" r:id="rId24"/>
    <p:sldId id="851" r:id="rId25"/>
    <p:sldId id="852" r:id="rId26"/>
    <p:sldId id="853" r:id="rId27"/>
    <p:sldId id="854" r:id="rId28"/>
    <p:sldId id="855" r:id="rId29"/>
    <p:sldId id="418" r:id="rId30"/>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5pPr>
    <a:lvl6pPr marL="2286000" lvl="5"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6pPr>
    <a:lvl7pPr marL="2743200" lvl="6"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7pPr>
    <a:lvl8pPr marL="3200400" lvl="7"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8pPr>
    <a:lvl9pPr marL="3657600" lvl="8" indent="0" algn="l" defTabSz="914400" rtl="0" eaLnBrk="1" fontAlgn="base" latinLnBrk="0" hangingPunct="1">
      <a:lnSpc>
        <a:spcPct val="100000"/>
      </a:lnSpc>
      <a:spcBef>
        <a:spcPct val="0"/>
      </a:spcBef>
      <a:spcAft>
        <a:spcPct val="0"/>
      </a:spcAft>
      <a:buNone/>
      <a:defRPr kern="1200">
        <a:solidFill>
          <a:schemeClr val="tx1"/>
        </a:solidFill>
        <a:latin typeface="等线" charset="-122"/>
        <a:ea typeface="等线" charset="-122"/>
        <a:cs typeface="+mn-cs"/>
      </a:defRPr>
    </a:lvl9pPr>
  </p:defaultTextStyle>
  <p:extLst>
    <p:ext uri="{EFAFB233-063F-42B5-8137-9DF3F51BA10A}">
      <p15:sldGuideLst xmlns:p15="http://schemas.microsoft.com/office/powerpoint/2012/main">
        <p15:guide id="1" orient="horz" pos="2160">
          <p15:clr>
            <a:srgbClr val="A4A3A4"/>
          </p15:clr>
        </p15:guide>
        <p15:guide id="2" pos="384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4885"/>
    <a:srgbClr val="5B298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03"/>
    <p:restoredTop sz="94681"/>
  </p:normalViewPr>
  <p:slideViewPr>
    <p:cSldViewPr snapToGrid="0" showGuides="1">
      <p:cViewPr varScale="1">
        <p:scale>
          <a:sx n="106" d="100"/>
          <a:sy n="106" d="100"/>
        </p:scale>
        <p:origin x="882" y="114"/>
      </p:cViewPr>
      <p:guideLst>
        <p:guide orient="horz" pos="2160"/>
        <p:guide pos="3847"/>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auto"/>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auto"/>
            <a:fld id="{6690C854-3F72-4C29-BCCA-E307CC381CFF}" type="datetimeFigureOut">
              <a:rPr lang="zh-CN" altLang="en-US" strike="noStrike" noProof="1" smtClean="0">
                <a:latin typeface="+mn-lt"/>
                <a:ea typeface="+mn-ea"/>
                <a:cs typeface="+mn-cs"/>
              </a:rPr>
              <a:t>2023/2/10</a:t>
            </a:fld>
            <a:endParaRPr lang="zh-CN" altLang="en-US" strike="noStrike" noProof="1"/>
          </a:p>
        </p:txBody>
      </p:sp>
      <p:sp>
        <p:nvSpPr>
          <p:cNvPr id="15364"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15365"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lstStyle/>
          <a:p>
            <a:pPr lvl="0"/>
            <a:r>
              <a:rPr lang="zh-CN" altLang="en-US"/>
              <a:t>编辑母版文本样式</a:t>
            </a:r>
          </a:p>
          <a:p>
            <a:pPr lvl="1" indent="0"/>
            <a:r>
              <a:rPr lang="zh-CN" altLang="en-US"/>
              <a:t>第二级</a:t>
            </a:r>
          </a:p>
          <a:p>
            <a:pPr lvl="2" indent="0"/>
            <a:r>
              <a:rPr lang="zh-CN" altLang="en-US"/>
              <a:t>第三级</a:t>
            </a:r>
          </a:p>
          <a:p>
            <a:pPr lvl="3" indent="0"/>
            <a:r>
              <a:rPr lang="zh-CN" altLang="en-US"/>
              <a:t>第四级</a:t>
            </a:r>
          </a:p>
          <a:p>
            <a:pPr lvl="4" indent="0"/>
            <a:r>
              <a:rPr lang="zh-CN" altLang="en-US"/>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auto"/>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auto"/>
            <a:fld id="{974CD4EE-0413-4FB2-9584-86A745DE73B0}" type="slidenum">
              <a:rPr lang="zh-CN" altLang="en-US" strike="noStrike" noProof="1" smtClean="0">
                <a:latin typeface="+mn-lt"/>
                <a:ea typeface="+mn-ea"/>
                <a:cs typeface="+mn-cs"/>
              </a:rPr>
              <a:t>‹#›</a:t>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幻灯片图像占位符 1"/>
          <p:cNvSpPr>
            <a:spLocks noGrp="1" noRot="1" noChangeAspect="1"/>
          </p:cNvSpPr>
          <p:nvPr>
            <p:ph type="sldImg"/>
          </p:nvPr>
        </p:nvSpPr>
        <p:spPr/>
      </p:sp>
      <p:sp>
        <p:nvSpPr>
          <p:cNvPr id="17410" name="备注占位符 2"/>
          <p:cNvSpPr>
            <a:spLocks noGrp="1"/>
          </p:cNvSpPr>
          <p:nvPr>
            <p:ph type="body"/>
          </p:nvPr>
        </p:nvSpPr>
        <p:spPr/>
        <p:txBody>
          <a:bodyPr lIns="91440" tIns="45720" rIns="91440" bIns="45720" anchor="t"/>
          <a:lstStyle/>
          <a:p>
            <a:pPr lvl="0"/>
            <a:endParaRPr lang="zh-CN" altLang="en-US"/>
          </a:p>
        </p:txBody>
      </p:sp>
      <p:sp>
        <p:nvSpPr>
          <p:cNvPr id="17411"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t>1</a:t>
            </a:fld>
            <a:endParaRPr lang="zh-CN" alt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幻灯片图像占位符 1"/>
          <p:cNvSpPr>
            <a:spLocks noGrp="1" noRot="1" noChangeAspect="1"/>
          </p:cNvSpPr>
          <p:nvPr>
            <p:ph type="sldImg"/>
          </p:nvPr>
        </p:nvSpPr>
        <p:spPr/>
      </p:sp>
      <p:sp>
        <p:nvSpPr>
          <p:cNvPr id="3686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幻灯片图像占位符 1"/>
          <p:cNvSpPr>
            <a:spLocks noGrp="1" noRot="1" noChangeAspect="1"/>
          </p:cNvSpPr>
          <p:nvPr>
            <p:ph type="sldImg"/>
          </p:nvPr>
        </p:nvSpPr>
        <p:spPr/>
      </p:sp>
      <p:sp>
        <p:nvSpPr>
          <p:cNvPr id="19458"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幻灯片图像占位符 1"/>
          <p:cNvSpPr>
            <a:spLocks noGrp="1" noRot="1" noChangeAspect="1"/>
          </p:cNvSpPr>
          <p:nvPr>
            <p:ph type="sldImg"/>
          </p:nvPr>
        </p:nvSpPr>
        <p:spPr/>
      </p:sp>
      <p:sp>
        <p:nvSpPr>
          <p:cNvPr id="55298" name="备注占位符 2"/>
          <p:cNvSpPr>
            <a:spLocks noGrp="1"/>
          </p:cNvSpPr>
          <p:nvPr>
            <p:ph type="body"/>
          </p:nvPr>
        </p:nvSpPr>
        <p:spPr/>
        <p:txBody>
          <a:bodyPr lIns="91440" tIns="45720" rIns="91440" bIns="45720" anchor="t"/>
          <a:lstStyle/>
          <a:p>
            <a:pPr lvl="0"/>
            <a:endParaRPr lang="zh-CN" altLang="en-US"/>
          </a:p>
        </p:txBody>
      </p:sp>
      <p:sp>
        <p:nvSpPr>
          <p:cNvPr id="55299" name="灯片编号占位符 3"/>
          <p:cNvSpPr>
            <a:spLocks noGrp="1"/>
          </p:cNvSpPr>
          <p:nvPr>
            <p:ph type="sldNum" sz="quarter"/>
          </p:nvPr>
        </p:nvSpPr>
        <p:spPr>
          <a:xfrm>
            <a:off x="3884613" y="8685213"/>
            <a:ext cx="2971800" cy="458787"/>
          </a:xfrm>
          <a:prstGeom prst="rect">
            <a:avLst/>
          </a:prstGeom>
          <a:noFill/>
          <a:ln w="9525">
            <a:noFill/>
          </a:ln>
        </p:spPr>
        <p:txBody>
          <a:bodyPr vert="horz" lIns="91440" tIns="45720" rIns="91440" bIns="45720" anchor="b"/>
          <a:lstStyle/>
          <a:p>
            <a:pPr lvl="0" algn="r"/>
            <a:fld id="{9A0DB2DC-4C9A-4742-B13C-FB6460FD3503}" type="slidenum">
              <a:rPr lang="zh-CN" altLang="en-US" sz="1200">
                <a:latin typeface="等线" charset="-122"/>
                <a:ea typeface="等线" charset="-122"/>
              </a:rPr>
              <a:t>29</a:t>
            </a:fld>
            <a:endParaRPr lang="zh-CN" altLang="en-US" sz="1200">
              <a:latin typeface="等线" charset="-122"/>
              <a:ea typeface="等线"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幻灯片图像占位符 1"/>
          <p:cNvSpPr>
            <a:spLocks noGrp="1" noRot="1" noChangeAspect="1"/>
          </p:cNvSpPr>
          <p:nvPr>
            <p:ph type="sldImg"/>
          </p:nvPr>
        </p:nvSpPr>
        <p:spPr/>
      </p:sp>
      <p:sp>
        <p:nvSpPr>
          <p:cNvPr id="3686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幻灯片图像占位符 1"/>
          <p:cNvSpPr>
            <a:spLocks noGrp="1" noRot="1" noChangeAspect="1"/>
          </p:cNvSpPr>
          <p:nvPr>
            <p:ph type="sldImg"/>
          </p:nvPr>
        </p:nvSpPr>
        <p:spPr/>
      </p:sp>
      <p:sp>
        <p:nvSpPr>
          <p:cNvPr id="21506" name="文本占位符 2"/>
          <p:cNvSpPr>
            <a:spLocks noGrp="1"/>
          </p:cNvSpPr>
          <p:nvPr>
            <p:ph type="body"/>
          </p:nvPr>
        </p:nvSpPr>
        <p:spPr/>
        <p:txBody>
          <a:bodyPr lIns="91440" tIns="45720" rIns="91440" bIns="45720" anchor="t"/>
          <a:lstStyle/>
          <a:p>
            <a:pPr lvl="0"/>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单击以编辑母版副标题样式</a:t>
            </a:r>
          </a:p>
        </p:txBody>
      </p:sp>
      <p:sp>
        <p:nvSpPr>
          <p:cNvPr id="4" name="日期占位符 3"/>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竖排文字占位符 2"/>
          <p:cNvSpPr>
            <a:spLocks noGrp="1"/>
          </p:cNvSpPr>
          <p:nvPr>
            <p:ph type="body" orient="vert" idx="1" hasCustomPrompt="1"/>
          </p:nvPr>
        </p:nvSpPr>
        <p:spPr/>
        <p:txBody>
          <a:bodyPr vert="eaVert"/>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5122" name="图片 1"/>
          <p:cNvPicPr>
            <a:picLocks noChangeAspect="1"/>
          </p:cNvPicPr>
          <p:nvPr userDrawn="1"/>
        </p:nvPicPr>
        <p:blipFill>
          <a:blip r:embed="rId2"/>
          <a:stretch>
            <a:fillRect/>
          </a:stretch>
        </p:blipFill>
        <p:spPr>
          <a:xfrm>
            <a:off x="0" y="0"/>
            <a:ext cx="12192000" cy="6858000"/>
          </a:xfrm>
          <a:prstGeom prst="rect">
            <a:avLst/>
          </a:prstGeom>
          <a:noFill/>
          <a:ln w="9525">
            <a:noFill/>
          </a:ln>
        </p:spPr>
      </p:pic>
      <p:sp>
        <p:nvSpPr>
          <p:cNvPr id="3" name="矩形 2"/>
          <p:cNvSpPr/>
          <p:nvPr userDrawn="1"/>
        </p:nvSpPr>
        <p:spPr>
          <a:xfrm>
            <a:off x="0" y="0"/>
            <a:ext cx="12192000" cy="6858000"/>
          </a:xfrm>
          <a:prstGeom prst="rect">
            <a:avLst/>
          </a:prstGeom>
          <a:gradFill flip="none" rotWithShape="1">
            <a:gsLst>
              <a:gs pos="100000">
                <a:schemeClr val="tx1">
                  <a:alpha val="56000"/>
                </a:schemeClr>
              </a:gs>
              <a:gs pos="0">
                <a:schemeClr val="tx1">
                  <a:lumMod val="75000"/>
                  <a:lumOff val="25000"/>
                  <a:alpha val="38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fontAlgn="auto">
              <a:buFont typeface="Arial" panose="020B0604020202020204" pitchFamily="34" charset="0"/>
              <a:buNone/>
            </a:pPr>
            <a:endParaRPr lang="zh-CN" altLang="en-US" strike="noStrike" noProof="1"/>
          </a:p>
        </p:txBody>
      </p:sp>
      <p:sp>
        <p:nvSpPr>
          <p:cNvPr id="2" name="日期占位符 1"/>
          <p:cNvSpPr>
            <a:spLocks noGrp="1"/>
          </p:cNvSpPr>
          <p:nvPr>
            <p:ph type="dt" sz="half" idx="10"/>
          </p:nvPr>
        </p:nvSpPr>
        <p:spPr>
          <a:xfrm>
            <a:off x="838200" y="6356350"/>
            <a:ext cx="2743200" cy="365125"/>
          </a:xfrm>
          <a:prstGeom prst="rect">
            <a:avLst/>
          </a:prstGeom>
        </p:spPr>
        <p:txBody>
          <a:bodyPr vert="horz" lIns="91440" tIns="45720" rIns="91440" bIns="45720" rtlCol="0" anchor="ct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4" name="页脚占位符 3"/>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p>
            <a:pPr fontAlgn="auto"/>
            <a:endParaRPr lang="zh-CN" altLang="en-US" strike="noStrike" noProof="1"/>
          </a:p>
        </p:txBody>
      </p:sp>
      <p:sp>
        <p:nvSpPr>
          <p:cNvPr id="5" name="灯片编号占位符 4"/>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3" name="页脚占位符 2"/>
          <p:cNvSpPr>
            <a:spLocks noGrp="1"/>
          </p:cNvSpPr>
          <p:nvPr>
            <p:ph type="ftr" sz="quarter" idx="11"/>
          </p:nvPr>
        </p:nvSpPr>
        <p:spPr/>
        <p:txBody>
          <a:bodyPr/>
          <a:lstStyle/>
          <a:p>
            <a:pPr fontAlgn="auto"/>
            <a:endParaRPr lang="zh-CN" altLang="en-US" strike="noStrike" noProof="1"/>
          </a:p>
        </p:txBody>
      </p:sp>
      <p:sp>
        <p:nvSpPr>
          <p:cNvPr id="4" name="灯片编号占位符 3"/>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mc:AlternateContent xmlns:mc="http://schemas.openxmlformats.org/markup-compatibility/2006" xmlns:p14="http://schemas.microsoft.com/office/powerpoint/2010/main">
    <mc:Choice Requires="p14">
      <p:transition spd="slow" p14:dur="1600" advTm="0"/>
    </mc:Choice>
    <mc:Fallback xmlns="">
      <p:transition spd="slow"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5167"/>
            <a:ext cx="10972800" cy="1143000"/>
          </a:xfrm>
          <a:prstGeom prst="rect">
            <a:avLst/>
          </a:prstGeom>
        </p:spPr>
        <p:txBody>
          <a:bodyPr/>
          <a:lstStyle/>
          <a:p>
            <a:pPr fontAlgn="base"/>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4" name="页脚占位符 3"/>
          <p:cNvSpPr>
            <a:spLocks noGrp="1"/>
          </p:cNvSpPr>
          <p:nvPr>
            <p:ph type="ftr" sz="quarter" idx="11"/>
          </p:nvPr>
        </p:nvSpPr>
        <p:spPr/>
        <p:txBody>
          <a:bodyPr/>
          <a:lstStyle/>
          <a:p>
            <a:pPr fontAlgn="auto"/>
            <a:endParaRPr lang="zh-CN" altLang="en-US" strike="noStrike" noProof="1"/>
          </a:p>
        </p:txBody>
      </p:sp>
      <p:sp>
        <p:nvSpPr>
          <p:cNvPr id="5" name="灯片编号占位符 4"/>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内容占位符 2"/>
          <p:cNvSpPr>
            <a:spLocks noGrp="1"/>
          </p:cNvSpPr>
          <p:nvPr>
            <p:ph idx="1" hasCustomPrompt="1"/>
          </p:nvPr>
        </p:nvSpPr>
        <p:spPr/>
        <p:txBody>
          <a:body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日期占位符 3"/>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编辑母版文本样式</a:t>
            </a:r>
          </a:p>
        </p:txBody>
      </p:sp>
      <p:sp>
        <p:nvSpPr>
          <p:cNvPr id="4" name="日期占位符 3"/>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11"/>
          </p:nvPr>
        </p:nvSpPr>
        <p:spPr/>
        <p:txBody>
          <a:bodyPr/>
          <a:lstStyle/>
          <a:p>
            <a:pPr fontAlgn="auto"/>
            <a:endParaRPr lang="zh-CN" altLang="en-US" strike="noStrike" noProof="1"/>
          </a:p>
        </p:txBody>
      </p:sp>
      <p:sp>
        <p:nvSpPr>
          <p:cNvPr id="6" name="灯片编号占位符 5"/>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内容占位符 3"/>
          <p:cNvSpPr>
            <a:spLocks noGrp="1"/>
          </p:cNvSpPr>
          <p:nvPr>
            <p:ph sz="half" idx="2" hasCustomPrompt="1"/>
          </p:nvPr>
        </p:nvSpPr>
        <p:spPr>
          <a:xfrm>
            <a:off x="6172200" y="1825625"/>
            <a:ext cx="5181600" cy="4351338"/>
          </a:xfrm>
        </p:spPr>
        <p:txBody>
          <a:body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5" name="日期占位符 4"/>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7" name="日期占位符 6"/>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8" name="页脚占位符 7"/>
          <p:cNvSpPr>
            <a:spLocks noGrp="1"/>
          </p:cNvSpPr>
          <p:nvPr>
            <p:ph type="ftr" sz="quarter" idx="11"/>
          </p:nvPr>
        </p:nvSpPr>
        <p:spPr/>
        <p:txBody>
          <a:bodyPr/>
          <a:lstStyle/>
          <a:p>
            <a:pPr fontAlgn="auto"/>
            <a:endParaRPr lang="zh-CN" altLang="en-US" strike="noStrike" noProof="1"/>
          </a:p>
        </p:txBody>
      </p:sp>
      <p:sp>
        <p:nvSpPr>
          <p:cNvPr id="9" name="灯片编号占位符 8"/>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p>
        </p:txBody>
      </p:sp>
      <p:sp>
        <p:nvSpPr>
          <p:cNvPr id="3" name="日期占位符 2"/>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4" name="页脚占位符 3"/>
          <p:cNvSpPr>
            <a:spLocks noGrp="1"/>
          </p:cNvSpPr>
          <p:nvPr>
            <p:ph type="ftr" sz="quarter" idx="11"/>
          </p:nvPr>
        </p:nvSpPr>
        <p:spPr/>
        <p:txBody>
          <a:bodyPr/>
          <a:lstStyle/>
          <a:p>
            <a:pPr fontAlgn="auto"/>
            <a:endParaRPr lang="zh-CN" altLang="en-US" strike="noStrike" noProof="1"/>
          </a:p>
        </p:txBody>
      </p:sp>
      <p:sp>
        <p:nvSpPr>
          <p:cNvPr id="5" name="灯片编号占位符 4"/>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3" name="页脚占位符 2"/>
          <p:cNvSpPr>
            <a:spLocks noGrp="1"/>
          </p:cNvSpPr>
          <p:nvPr>
            <p:ph type="ftr" sz="quarter" idx="11"/>
          </p:nvPr>
        </p:nvSpPr>
        <p:spPr/>
        <p:txBody>
          <a:bodyPr/>
          <a:lstStyle/>
          <a:p>
            <a:pPr fontAlgn="auto"/>
            <a:endParaRPr lang="zh-CN" altLang="en-US" strike="noStrike" noProof="1"/>
          </a:p>
        </p:txBody>
      </p:sp>
      <p:sp>
        <p:nvSpPr>
          <p:cNvPr id="4" name="灯片编号占位符 3"/>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a:t>编辑母版文本样式</a:t>
            </a:r>
          </a:p>
          <a:p>
            <a:pPr lvl="1" fontAlgn="auto"/>
            <a:r>
              <a:rPr lang="zh-CN" altLang="en-US" strike="noStrike" noProof="1"/>
              <a:t>第二级</a:t>
            </a:r>
          </a:p>
          <a:p>
            <a:pPr lvl="2" fontAlgn="auto"/>
            <a:r>
              <a:rPr lang="zh-CN" altLang="en-US" strike="noStrike" noProof="1"/>
              <a:t>第三级</a:t>
            </a:r>
          </a:p>
          <a:p>
            <a:pPr lvl="3" fontAlgn="auto"/>
            <a:r>
              <a:rPr lang="zh-CN" altLang="en-US" strike="noStrike" noProof="1"/>
              <a:t>第四级</a:t>
            </a:r>
          </a:p>
          <a:p>
            <a:pPr lvl="4" fontAlgn="auto"/>
            <a:r>
              <a:rPr lang="zh-CN" altLang="en-US" strike="noStrike" noProof="1"/>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编辑母版文本样式</a:t>
            </a:r>
          </a:p>
        </p:txBody>
      </p:sp>
      <p:sp>
        <p:nvSpPr>
          <p:cNvPr id="5" name="日期占位符 4"/>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编辑母版文本样式</a:t>
            </a:r>
          </a:p>
        </p:txBody>
      </p:sp>
      <p:sp>
        <p:nvSpPr>
          <p:cNvPr id="5" name="日期占位符 4"/>
          <p:cNvSpPr>
            <a:spLocks noGrp="1"/>
          </p:cNvSpPr>
          <p:nvPr>
            <p:ph type="dt" sz="half" idx="10"/>
          </p:nvPr>
        </p:nvSpPr>
        <p:spPr/>
        <p:txBody>
          <a:body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6" name="页脚占位符 5"/>
          <p:cNvSpPr>
            <a:spLocks noGrp="1"/>
          </p:cNvSpPr>
          <p:nvPr>
            <p:ph type="ftr" sz="quarter" idx="11"/>
          </p:nvPr>
        </p:nvSpPr>
        <p:spPr/>
        <p:txBody>
          <a:bodyPr/>
          <a:lstStyle/>
          <a:p>
            <a:pPr fontAlgn="auto"/>
            <a:endParaRPr lang="zh-CN" altLang="en-US" strike="noStrike" noProof="1"/>
          </a:p>
        </p:txBody>
      </p:sp>
      <p:sp>
        <p:nvSpPr>
          <p:cNvPr id="7" name="灯片编号占位符 6"/>
          <p:cNvSpPr>
            <a:spLocks noGrp="1"/>
          </p:cNvSpPr>
          <p:nvPr>
            <p:ph type="sldNum" sz="quarter" idx="12"/>
          </p:nvPr>
        </p:nvSpPr>
        <p:spPr/>
        <p:txBody>
          <a:body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vert="horz" lIns="91440" tIns="45720" rIns="91440" bIns="45720" anchor="ctr"/>
          <a:lstStyle/>
          <a:p>
            <a:pPr lvl="0"/>
            <a:r>
              <a:rPr lang="zh-CN" altLang="en-US"/>
              <a:t>单击此处编辑母版标题样式</a:t>
            </a:r>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vert="horz" lIns="91440" tIns="45720" rIns="91440" bIns="45720" anchor="t"/>
          <a:lstStyle/>
          <a:p>
            <a:pPr lvl="0"/>
            <a:r>
              <a:rPr lang="zh-CN" altLang="en-US"/>
              <a:t>编辑母版文本样式</a:t>
            </a:r>
          </a:p>
          <a:p>
            <a:pPr lvl="1" indent="-228600"/>
            <a:r>
              <a:rPr lang="zh-CN" altLang="en-US"/>
              <a:t>第二级</a:t>
            </a:r>
          </a:p>
          <a:p>
            <a:pPr lvl="2" indent="-228600"/>
            <a:r>
              <a:rPr lang="zh-CN" altLang="en-US"/>
              <a:t>第三级</a:t>
            </a:r>
          </a:p>
          <a:p>
            <a:pPr lvl="3" indent="-228600"/>
            <a:r>
              <a:rPr lang="zh-CN" altLang="en-US"/>
              <a:t>第四级</a:t>
            </a:r>
          </a:p>
          <a:p>
            <a:pPr lvl="4" indent="-228600"/>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3BC4E6BD-0438-40ED-8AF5-238306AF2B61}" type="datetimeFigureOut">
              <a:rPr lang="zh-CN" altLang="en-US" strike="noStrike" noProof="1" smtClean="0">
                <a:latin typeface="+mn-lt"/>
                <a:ea typeface="+mn-ea"/>
                <a:cs typeface="+mn-cs"/>
              </a:rPr>
              <a:t>2023/2/10</a:t>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8E9EEC7F-B32F-4805-8FF2-D54E74A3E03F}" type="slidenum">
              <a:rPr lang="zh-CN" altLang="en-US" strike="noStrike" noProof="1" smtClean="0">
                <a:latin typeface="+mn-lt"/>
                <a:ea typeface="+mn-ea"/>
                <a:cs typeface="+mn-cs"/>
              </a:rPr>
              <a:t>‹#›</a:t>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4"/>
          <a:stretch>
            <a:fillRect/>
          </a:stretch>
        </a:blipFill>
        <a:effectLst/>
      </p:bgPr>
    </p:bg>
    <p:spTree>
      <p:nvGrpSpPr>
        <p:cNvPr id="1" name=""/>
        <p:cNvGrpSpPr/>
        <p:nvPr/>
      </p:nvGrpSpPr>
      <p:grpSpPr>
        <a:xfrm>
          <a:off x="0" y="0"/>
          <a:ext cx="0" cy="0"/>
          <a:chOff x="0" y="0"/>
          <a:chExt cx="0" cy="0"/>
        </a:xfrm>
      </p:grpSpPr>
      <p:cxnSp>
        <p:nvCxnSpPr>
          <p:cNvPr id="21" name="直接连接符 20"/>
          <p:cNvCxnSpPr/>
          <p:nvPr/>
        </p:nvCxnSpPr>
        <p:spPr>
          <a:xfrm rot="16200000" flipH="1" flipV="1">
            <a:off x="2451100" y="4947053"/>
            <a:ext cx="0" cy="2160000"/>
          </a:xfrm>
          <a:prstGeom prst="line">
            <a:avLst/>
          </a:prstGeom>
          <a:ln w="952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200000" flipH="1" flipV="1">
            <a:off x="-13725525" y="2704371"/>
            <a:ext cx="0" cy="5760000"/>
          </a:xfrm>
          <a:prstGeom prst="line">
            <a:avLst/>
          </a:prstGeom>
          <a:ln w="952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2714625" y="2390775"/>
            <a:ext cx="8375650" cy="1222375"/>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10" name="直接连接符 9"/>
          <p:cNvCxnSpPr/>
          <p:nvPr/>
        </p:nvCxnSpPr>
        <p:spPr>
          <a:xfrm flipH="1">
            <a:off x="2328863" y="1268997"/>
            <a:ext cx="0" cy="4320003"/>
          </a:xfrm>
          <a:prstGeom prst="line">
            <a:avLst/>
          </a:prstGeom>
          <a:ln w="2857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2714625" y="2648585"/>
            <a:ext cx="8374378" cy="706755"/>
          </a:xfrm>
          <a:prstGeom prst="rect">
            <a:avLst/>
          </a:prstGeom>
          <a:noFill/>
        </p:spPr>
        <p:txBody>
          <a:bodyPr wrap="square" rtlCol="0">
            <a:spAutoFit/>
            <a:scene3d>
              <a:camera prst="orthographicFront"/>
              <a:lightRig rig="threePt" dir="t"/>
            </a:scene3d>
          </a:bodyPr>
          <a:lstStyle/>
          <a:p>
            <a:pPr algn="ctr" fontAlgn="auto"/>
            <a:r>
              <a:rPr lang="zh-CN" altLang="en-US" sz="4000" b="1" noProof="1">
                <a:solidFill>
                  <a:schemeClr val="bg1"/>
                </a:solidFill>
                <a:latin typeface="微软雅黑" panose="020B0503020204020204" charset="-122"/>
                <a:ea typeface="微软雅黑" panose="020B0503020204020204" charset="-122"/>
                <a:cs typeface="+mn-cs"/>
                <a:sym typeface="+mn-ea"/>
              </a:rPr>
              <a:t>第</a:t>
            </a:r>
            <a:r>
              <a:rPr lang="en-US" altLang="zh-CN" sz="4000" b="1" noProof="1">
                <a:solidFill>
                  <a:schemeClr val="bg1"/>
                </a:solidFill>
                <a:latin typeface="微软雅黑" panose="020B0503020204020204" charset="-122"/>
                <a:ea typeface="微软雅黑" panose="020B0503020204020204" charset="-122"/>
                <a:cs typeface="+mn-cs"/>
                <a:sym typeface="+mn-ea"/>
              </a:rPr>
              <a:t>2</a:t>
            </a:r>
            <a:r>
              <a:rPr lang="zh-CN" altLang="en-US" sz="4000" b="1" noProof="1">
                <a:solidFill>
                  <a:schemeClr val="bg1"/>
                </a:solidFill>
                <a:latin typeface="微软雅黑" panose="020B0503020204020204" charset="-122"/>
                <a:ea typeface="微软雅黑" panose="020B0503020204020204" charset="-122"/>
                <a:cs typeface="+mn-cs"/>
                <a:sym typeface="+mn-ea"/>
              </a:rPr>
              <a:t>章  跨境电商的理论基础与模式</a:t>
            </a:r>
          </a:p>
        </p:txBody>
      </p:sp>
      <p:sp>
        <p:nvSpPr>
          <p:cNvPr id="16" name="平行四边形 15"/>
          <p:cNvSpPr/>
          <p:nvPr/>
        </p:nvSpPr>
        <p:spPr>
          <a:xfrm>
            <a:off x="7896225" y="5370513"/>
            <a:ext cx="827088" cy="304800"/>
          </a:xfrm>
          <a:prstGeom prst="parallelogram">
            <a:avLst>
              <a:gd name="adj" fmla="val 66565"/>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平行四边形 16"/>
          <p:cNvSpPr>
            <a:spLocks noChangeAspect="1"/>
          </p:cNvSpPr>
          <p:nvPr/>
        </p:nvSpPr>
        <p:spPr>
          <a:xfrm>
            <a:off x="9726613" y="4986338"/>
            <a:ext cx="571500" cy="209550"/>
          </a:xfrm>
          <a:prstGeom prst="parallelogram">
            <a:avLst>
              <a:gd name="adj" fmla="val 66565"/>
            </a:avLst>
          </a:prstGeom>
          <a:solidFill>
            <a:srgbClr val="91A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平行四边形 17"/>
          <p:cNvSpPr>
            <a:spLocks noChangeAspect="1"/>
          </p:cNvSpPr>
          <p:nvPr/>
        </p:nvSpPr>
        <p:spPr>
          <a:xfrm>
            <a:off x="11249025" y="5935663"/>
            <a:ext cx="371475" cy="138113"/>
          </a:xfrm>
          <a:prstGeom prst="parallelogram">
            <a:avLst>
              <a:gd name="adj" fmla="val 66565"/>
            </a:avLst>
          </a:prstGeom>
          <a:solidFill>
            <a:srgbClr val="2259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平行四边形 18"/>
          <p:cNvSpPr>
            <a:spLocks noChangeAspect="1"/>
          </p:cNvSpPr>
          <p:nvPr/>
        </p:nvSpPr>
        <p:spPr>
          <a:xfrm>
            <a:off x="11712575" y="4694238"/>
            <a:ext cx="301625" cy="109538"/>
          </a:xfrm>
          <a:prstGeom prst="parallelogram">
            <a:avLst>
              <a:gd name="adj" fmla="val 66565"/>
            </a:avLst>
          </a:prstGeom>
          <a:solidFill>
            <a:srgbClr val="304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pic>
        <p:nvPicPr>
          <p:cNvPr id="16395" name="Lullatone - checking things off of a to-do list early in the morning">
            <a:hlinkClick r:id="" action="ppaction://media"/>
          </p:cNvPr>
          <p:cNvPicPr>
            <a:picLocks noChangeAspect="1"/>
          </p:cNvPicPr>
          <p:nvPr/>
        </p:nvPicPr>
        <p:blipFill>
          <a:blip r:embed="rId5"/>
          <a:stretch>
            <a:fillRect/>
          </a:stretch>
        </p:blipFill>
        <p:spPr>
          <a:xfrm>
            <a:off x="0" y="-781050"/>
            <a:ext cx="609600" cy="609600"/>
          </a:xfrm>
          <a:prstGeom prst="rect">
            <a:avLst/>
          </a:prstGeom>
          <a:noFill/>
          <a:ln w="9525">
            <a:noFill/>
          </a:ln>
        </p:spPr>
      </p:pic>
    </p:spTree>
    <p:custDataLst>
      <p:tags r:id="rId1"/>
    </p:custDataLst>
  </p:cSld>
  <p:clrMapOvr>
    <a:masterClrMapping/>
  </p:clrMapOvr>
  <p:transition spd="slow" advTm="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286131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sz="2400" b="1" dirty="0">
                <a:solidFill>
                  <a:srgbClr val="0070C0"/>
                </a:solidFill>
                <a:latin typeface="微软雅黑" panose="020B0503020204020204" charset="-122"/>
                <a:ea typeface="微软雅黑" panose="020B0503020204020204" charset="-122"/>
                <a:sym typeface="微软雅黑" panose="020B0503020204020204" charset="-122"/>
              </a:rPr>
              <a:t>（三）主要的现代国际贸易理论</a:t>
            </a:r>
            <a:endParaRPr sz="2400" b="1" dirty="0">
              <a:latin typeface="微软雅黑" panose="020B0503020204020204" charset="-122"/>
              <a:ea typeface="微软雅黑" panose="020B0503020204020204" charset="-122"/>
              <a:sym typeface="微软雅黑" panose="020B0503020204020204" charset="-122"/>
            </a:endParaRPr>
          </a:p>
          <a:p>
            <a:pPr algn="l">
              <a:lnSpc>
                <a:spcPct val="150000"/>
              </a:lnSpc>
              <a:buClrTx/>
              <a:buSzTx/>
              <a:buFont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3．技术差距理论</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sz="2400" dirty="0">
                <a:latin typeface="微软雅黑" panose="020B0503020204020204" charset="-122"/>
                <a:ea typeface="微软雅黑" panose="020B0503020204020204" charset="-122"/>
                <a:sym typeface="微软雅黑" panose="020B0503020204020204" charset="-122"/>
              </a:rPr>
              <a:t>认为科学技术的研究和发展在国际贸易格局和产品比较优势中起决定性作用。新技术引起的技术差距是产生国际贸易的原因，并决定了国际贸易的流向。</a:t>
            </a:r>
          </a:p>
          <a:p>
            <a:pPr algn="l">
              <a:lnSpc>
                <a:spcPct val="150000"/>
              </a:lnSpc>
              <a:buClrTx/>
              <a:buSzTx/>
              <a:buFontTx/>
            </a:pPr>
            <a:r>
              <a:rPr sz="2400" dirty="0">
                <a:latin typeface="微软雅黑" panose="020B0503020204020204" charset="-122"/>
                <a:ea typeface="微软雅黑" panose="020B0503020204020204" charset="-122"/>
                <a:sym typeface="微软雅黑" panose="020B0503020204020204" charset="-122"/>
              </a:rPr>
              <a:t>     </a:t>
            </a:r>
            <a:endParaRPr sz="2400"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452310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sz="2400" b="1" dirty="0">
                <a:solidFill>
                  <a:srgbClr val="0070C0"/>
                </a:solidFill>
                <a:latin typeface="微软雅黑" panose="020B0503020204020204" charset="-122"/>
                <a:ea typeface="微软雅黑" panose="020B0503020204020204" charset="-122"/>
                <a:sym typeface="微软雅黑" panose="020B0503020204020204" charset="-122"/>
              </a:rPr>
              <a:t>（三）主要的现代国际贸易理论</a:t>
            </a:r>
            <a:endParaRPr sz="2400" b="1" dirty="0">
              <a:latin typeface="微软雅黑" panose="020B0503020204020204" charset="-122"/>
              <a:ea typeface="微软雅黑" panose="020B0503020204020204" charset="-122"/>
              <a:sym typeface="微软雅黑" panose="020B0503020204020204" charset="-122"/>
            </a:endParaRPr>
          </a:p>
          <a:p>
            <a:pPr algn="l">
              <a:lnSpc>
                <a:spcPct val="150000"/>
              </a:lnSpc>
              <a:buClrTx/>
              <a:buSzTx/>
              <a:buFontTx/>
            </a:pPr>
            <a:r>
              <a:rPr sz="2400" b="1" dirty="0">
                <a:solidFill>
                  <a:srgbClr val="C00000"/>
                </a:solidFill>
                <a:latin typeface="微软雅黑" panose="020B0503020204020204" charset="-122"/>
                <a:ea typeface="微软雅黑" panose="020B0503020204020204" charset="-122"/>
                <a:sym typeface="微软雅黑" panose="020B0503020204020204" charset="-122"/>
              </a:rPr>
              <a:t>4．产品生命周期理论</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sz="2400" dirty="0">
                <a:latin typeface="微软雅黑" panose="020B0503020204020204" charset="-122"/>
                <a:ea typeface="微软雅黑" panose="020B0503020204020204" charset="-122"/>
                <a:sym typeface="微软雅黑" panose="020B0503020204020204" charset="-122"/>
              </a:rPr>
              <a:t>在新产品阶段，技术领先的创新国率先开发出某种新产品，并垄断该产品的生产，满足国内外消费者的需求；在成熟阶段，成熟的技术随着产品的出口转移到其他国家，一些资本和熟练工人丰裕的产品进口国能够迅速模仿并掌握该技术，进而开始在本国生产该产品并逐渐取代创新国成为主要的出口国；在标准化阶段，此时劳动成本成为决定该产品是否具有比较优势的主要因素，具有劳动资源优势的发展中国家成为该产品的主要生产国和出口国。     </a:t>
            </a:r>
            <a:endParaRPr sz="2400"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754862" y="298730"/>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buClrTx/>
                <a:buSzTx/>
                <a:buFontTx/>
              </a:pPr>
              <a:r>
                <a:rPr lang="zh-CN" altLang="en-US" sz="3200" b="1" dirty="0">
                  <a:solidFill>
                    <a:srgbClr val="1C4885"/>
                  </a:solidFill>
                  <a:latin typeface="微软雅黑" panose="020B0503020204020204" charset="-122"/>
                  <a:ea typeface="微软雅黑" panose="020B0503020204020204" charset="-122"/>
                  <a:sym typeface="等线" charset="-122"/>
                </a:rPr>
                <a:t>二、 跨境电商的管理理论基础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292735" y="981075"/>
            <a:ext cx="11336655" cy="507746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（一）交易成本理论</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交易成本泛指所有为促成交易发生而形成的成本。威廉姆森对交易成本进行了分类：</a:t>
            </a:r>
            <a:r>
              <a:rPr sz="2400" dirty="0">
                <a:solidFill>
                  <a:schemeClr val="accent5"/>
                </a:solidFill>
                <a:latin typeface="微软雅黑" panose="020B0503020204020204" charset="-122"/>
                <a:ea typeface="微软雅黑" panose="020B0503020204020204" charset="-122"/>
                <a:sym typeface="微软雅黑" panose="020B0503020204020204" charset="-122"/>
              </a:rPr>
              <a:t>一是搜寻成本；二是信息成本；三是议价成本；四是决策成本；五是监督成本；六是违约成本</a:t>
            </a:r>
            <a:r>
              <a:rPr sz="2400" dirty="0">
                <a:latin typeface="微软雅黑" panose="020B0503020204020204" charset="-122"/>
                <a:ea typeface="微软雅黑" panose="020B0503020204020204" charset="-122"/>
                <a:sym typeface="微软雅黑" panose="020B0503020204020204" charset="-122"/>
              </a:rPr>
              <a:t>。</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该理论认为，企业和市场是两种可以相互替代的资源配置机制。为节约市场交易成本，企业作为代替市场的资源配置形式应运而生。交易成本的存在决定了企业的存在，企业采取不同的组织方式</a:t>
            </a:r>
            <a:r>
              <a:rPr lang="zh-CN" altLang="en-US" sz="2400" dirty="0">
                <a:latin typeface="微软雅黑" panose="020B0503020204020204" charset="-122"/>
                <a:ea typeface="微软雅黑" panose="020B0503020204020204" charset="-122"/>
                <a:sym typeface="微软雅黑" panose="020B0503020204020204" charset="-122"/>
              </a:rPr>
              <a:t>，</a:t>
            </a:r>
            <a:r>
              <a:rPr sz="2400" dirty="0">
                <a:latin typeface="微软雅黑" panose="020B0503020204020204" charset="-122"/>
                <a:ea typeface="微软雅黑" panose="020B0503020204020204" charset="-122"/>
                <a:sym typeface="微软雅黑" panose="020B0503020204020204" charset="-122"/>
              </a:rPr>
              <a:t>其最终目的是节约交易成本。当市场交易成本与企业内部协调成本相等时，企业这种资源配置方式就无利可图，此时就达到了企业规模扩张的界限</a:t>
            </a:r>
            <a:r>
              <a:rPr lang="zh-CN" sz="2400" dirty="0">
                <a:latin typeface="微软雅黑" panose="020B0503020204020204" charset="-122"/>
                <a:ea typeface="微软雅黑" panose="020B0503020204020204" charset="-122"/>
                <a:sym typeface="微软雅黑" panose="020B0503020204020204" charset="-122"/>
              </a:rPr>
              <a:t>。</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1505"/>
                                        </p:tgtEl>
                                        <p:attrNameLst>
                                          <p:attrName>style.visibility</p:attrName>
                                        </p:attrNameLst>
                                      </p:cBhvr>
                                      <p:to>
                                        <p:strVal val="visible"/>
                                      </p:to>
                                    </p:set>
                                    <p:animEffect transition="in" filter="wheel(1)">
                                      <p:cBhvr>
                                        <p:cTn id="7" dur="2000"/>
                                        <p:tgtEl>
                                          <p:spTgt spid="2150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heel(1)">
                                      <p:cBhvr>
                                        <p:cTn id="10" dur="2000"/>
                                        <p:tgtEl>
                                          <p:spTgt spid="13"/>
                                        </p:tgtEl>
                                      </p:cBhvr>
                                    </p:animEffect>
                                  </p:childTnLst>
                                </p:cTn>
                              </p:par>
                              <p:par>
                                <p:cTn id="11" presetID="21" presetClass="entr" presetSubtype="1" fill="hold" grpId="1"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heel(1)">
                                      <p:cBhvr>
                                        <p:cTn id="13" dur="2000"/>
                                        <p:tgtEl>
                                          <p:spTgt spid="20"/>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heel(1)">
                                      <p:cBhvr>
                                        <p:cTn id="16"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20" grpId="1"/>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跨境电商的管理理论基础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452310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a:t>
            </a:r>
            <a:r>
              <a:rPr lang="zh-CN" sz="2400" b="1" dirty="0">
                <a:latin typeface="微软雅黑" panose="020B0503020204020204" charset="-122"/>
                <a:ea typeface="微软雅黑" panose="020B0503020204020204" charset="-122"/>
                <a:sym typeface="微软雅黑" panose="020B0503020204020204" charset="-122"/>
              </a:rPr>
              <a:t>二</a:t>
            </a:r>
            <a:r>
              <a:rPr sz="2400" b="1" dirty="0">
                <a:latin typeface="微软雅黑" panose="020B0503020204020204" charset="-122"/>
                <a:ea typeface="微软雅黑" panose="020B0503020204020204" charset="-122"/>
                <a:sym typeface="微软雅黑" panose="020B0503020204020204" charset="-122"/>
              </a:rPr>
              <a:t>）</a:t>
            </a:r>
            <a:r>
              <a:rPr lang="zh-CN" sz="2400" b="1" dirty="0">
                <a:latin typeface="微软雅黑" panose="020B0503020204020204" charset="-122"/>
                <a:ea typeface="微软雅黑" panose="020B0503020204020204" charset="-122"/>
                <a:sym typeface="微软雅黑" panose="020B0503020204020204" charset="-122"/>
              </a:rPr>
              <a:t>双边市场</a:t>
            </a:r>
            <a:r>
              <a:rPr sz="2400" b="1" dirty="0">
                <a:latin typeface="微软雅黑" panose="020B0503020204020204" charset="-122"/>
                <a:ea typeface="微软雅黑" panose="020B0503020204020204" charset="-122"/>
                <a:sym typeface="微软雅黑" panose="020B0503020204020204" charset="-122"/>
              </a:rPr>
              <a:t>理论</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由于平台经济以双边市场为载体，而双边市场则以“</a:t>
            </a:r>
            <a:r>
              <a:rPr sz="2400" b="1" dirty="0">
                <a:solidFill>
                  <a:schemeClr val="accent5"/>
                </a:solidFill>
                <a:latin typeface="微软雅黑" panose="020B0503020204020204" charset="-122"/>
                <a:ea typeface="微软雅黑" panose="020B0503020204020204" charset="-122"/>
                <a:sym typeface="微软雅黑" panose="020B0503020204020204" charset="-122"/>
              </a:rPr>
              <a:t>平台企业</a:t>
            </a:r>
            <a:r>
              <a:rPr sz="2400" dirty="0">
                <a:latin typeface="微软雅黑" panose="020B0503020204020204" charset="-122"/>
                <a:ea typeface="微软雅黑" panose="020B0503020204020204" charset="-122"/>
                <a:sym typeface="微软雅黑" panose="020B0503020204020204" charset="-122"/>
              </a:rPr>
              <a:t>”为核心，因此，双边市场理论已经成为研究平台经济和网络经济的重要理论。   </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Rochet和Tirole在2003年正式提出双边市场这个概念。双边市场包括平台企业、买方和卖方三个主要参与主体，平台企业同时向双边用户销售具有相互依赖性和互补性的产品或服务，从而将买方和卖方这两类双边用户吸引到市场上来，并促使买卖双方在市场上达成交易，进而收取一定的费用</a:t>
            </a:r>
            <a:r>
              <a:rPr lang="zh-CN" sz="2400" dirty="0">
                <a:latin typeface="微软雅黑" panose="020B0503020204020204" charset="-122"/>
                <a:ea typeface="微软雅黑" panose="020B0503020204020204" charset="-122"/>
                <a:sym typeface="微软雅黑" panose="020B0503020204020204" charset="-122"/>
              </a:rPr>
              <a:t>。</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跨境电商的管理理论基础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96938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（三）供应链管理理论</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供应链是围绕核心企业，通过对</a:t>
            </a:r>
            <a:r>
              <a:rPr sz="2400" u="sng" dirty="0">
                <a:solidFill>
                  <a:srgbClr val="7030A0"/>
                </a:solidFill>
                <a:latin typeface="微软雅黑" panose="020B0503020204020204" charset="-122"/>
                <a:ea typeface="微软雅黑" panose="020B0503020204020204" charset="-122"/>
                <a:sym typeface="微软雅黑" panose="020B0503020204020204" charset="-122"/>
              </a:rPr>
              <a:t>信息流、物流、资金流</a:t>
            </a:r>
            <a:r>
              <a:rPr sz="2400" dirty="0">
                <a:latin typeface="微软雅黑" panose="020B0503020204020204" charset="-122"/>
                <a:ea typeface="微软雅黑" panose="020B0503020204020204" charset="-122"/>
                <a:sym typeface="微软雅黑" panose="020B0503020204020204" charset="-122"/>
              </a:rPr>
              <a:t>的控制，从采购原材料开始，制成中间产品以及最终产品，最后由销售网络把产品送到消费者手中的全过程。   </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在供应链管理中，一个重要的理念就是基于核心竞争力的考量界定企业的核心业务，并在确定了核心业务之后，再将供应链上的非核心</a:t>
            </a:r>
            <a:r>
              <a:rPr sz="2400" b="1" dirty="0">
                <a:solidFill>
                  <a:schemeClr val="accent5"/>
                </a:solidFill>
                <a:latin typeface="微软雅黑" panose="020B0503020204020204" charset="-122"/>
                <a:ea typeface="微软雅黑" panose="020B0503020204020204" charset="-122"/>
                <a:sym typeface="微软雅黑" panose="020B0503020204020204" charset="-122"/>
              </a:rPr>
              <a:t>业务外包</a:t>
            </a:r>
            <a:r>
              <a:rPr lang="zh-CN" sz="2400" dirty="0">
                <a:latin typeface="微软雅黑" panose="020B0503020204020204" charset="-122"/>
                <a:ea typeface="微软雅黑" panose="020B0503020204020204" charset="-122"/>
                <a:sym typeface="微软雅黑" panose="020B0503020204020204" charset="-122"/>
              </a:rPr>
              <a:t>。</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69" name="组合 8"/>
          <p:cNvGrpSpPr/>
          <p:nvPr/>
        </p:nvGrpSpPr>
        <p:grpSpPr>
          <a:xfrm>
            <a:off x="2800159" y="243697"/>
            <a:ext cx="6590665" cy="1076325"/>
            <a:chOff x="649" y="179"/>
            <a:chExt cx="6252"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35843" name="文本框 9"/>
            <p:cNvSpPr txBox="1"/>
            <p:nvPr/>
          </p:nvSpPr>
          <p:spPr>
            <a:xfrm>
              <a:off x="649" y="179"/>
              <a:ext cx="6252"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第二节  跨境电商的模式分类</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32774" name="矩形 2"/>
          <p:cNvSpPr/>
          <p:nvPr/>
        </p:nvSpPr>
        <p:spPr>
          <a:xfrm>
            <a:off x="957580" y="1261110"/>
            <a:ext cx="10483215" cy="526224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200000"/>
              </a:lnSpc>
            </a:pPr>
            <a:r>
              <a:rPr lang="en-US" altLang="zh-CN" sz="2400" dirty="0">
                <a:latin typeface="微软雅黑" panose="020B0503020204020204" charset="-122"/>
                <a:ea typeface="微软雅黑" panose="020B0503020204020204" charset="-122"/>
                <a:sym typeface="等线" charset="-122"/>
              </a:rPr>
              <a:t>       </a:t>
            </a:r>
            <a:r>
              <a:rPr lang="en-US" altLang="zh-CN" sz="2400" b="1" dirty="0">
                <a:solidFill>
                  <a:srgbClr val="FF0000"/>
                </a:solidFill>
                <a:latin typeface="微软雅黑" panose="020B0503020204020204" charset="-122"/>
                <a:ea typeface="微软雅黑" panose="020B0503020204020204" charset="-122"/>
                <a:sym typeface="等线" charset="-122"/>
              </a:rPr>
              <a:t>跨境电商平台</a:t>
            </a:r>
            <a:r>
              <a:rPr lang="en-US" altLang="zh-CN" sz="2400" b="1" dirty="0">
                <a:solidFill>
                  <a:srgbClr val="00B0F0"/>
                </a:solidFill>
                <a:latin typeface="微软雅黑" panose="020B0503020204020204" charset="-122"/>
                <a:ea typeface="微软雅黑" panose="020B0503020204020204" charset="-122"/>
                <a:sym typeface="等线" charset="-122"/>
              </a:rPr>
              <a:t>是跨境电商行业的核心主体，在跨境电商的模式演进中处于核心地位。</a:t>
            </a:r>
            <a:endParaRPr lang="en-US" altLang="zh-CN" sz="2400" dirty="0">
              <a:latin typeface="微软雅黑" panose="020B0503020204020204" charset="-122"/>
              <a:ea typeface="微软雅黑" panose="020B0503020204020204" charset="-122"/>
              <a:sym typeface="等线" charset="-122"/>
            </a:endParaRPr>
          </a:p>
          <a:p>
            <a:pPr>
              <a:lnSpc>
                <a:spcPct val="200000"/>
              </a:lnSpc>
            </a:pPr>
            <a:r>
              <a:rPr lang="en-US" altLang="zh-CN" sz="2400" dirty="0">
                <a:latin typeface="微软雅黑" panose="020B0503020204020204" charset="-122"/>
                <a:ea typeface="微软雅黑" panose="020B0503020204020204" charset="-122"/>
                <a:sym typeface="等线" charset="-122"/>
              </a:rPr>
              <a:t>     </a:t>
            </a:r>
            <a:r>
              <a:rPr sz="2400" dirty="0">
                <a:latin typeface="微软雅黑" panose="020B0503020204020204" charset="-122"/>
                <a:ea typeface="微软雅黑" panose="020B0503020204020204" charset="-122"/>
                <a:sym typeface="等线" charset="-122"/>
              </a:rPr>
              <a:t>跨境电商按照不同的标准，可以划分为不同的类型。 </a:t>
            </a:r>
            <a:r>
              <a:rPr sz="2400" dirty="0">
                <a:solidFill>
                  <a:srgbClr val="7030A0"/>
                </a:solidFill>
                <a:latin typeface="微软雅黑" panose="020B0503020204020204" charset="-122"/>
                <a:ea typeface="微软雅黑" panose="020B0503020204020204" charset="-122"/>
                <a:sym typeface="等线" charset="-122"/>
              </a:rPr>
              <a:t>一是</a:t>
            </a:r>
            <a:r>
              <a:rPr sz="2400" dirty="0">
                <a:latin typeface="微软雅黑" panose="020B0503020204020204" charset="-122"/>
                <a:ea typeface="微软雅黑" panose="020B0503020204020204" charset="-122"/>
                <a:sym typeface="等线" charset="-122"/>
              </a:rPr>
              <a:t>按照进出口方向划分，跨境电商可分为出口跨境电商和进口跨境电商。</a:t>
            </a:r>
            <a:r>
              <a:rPr sz="2400" dirty="0">
                <a:solidFill>
                  <a:srgbClr val="7030A0"/>
                </a:solidFill>
                <a:latin typeface="微软雅黑" panose="020B0503020204020204" charset="-122"/>
                <a:ea typeface="微软雅黑" panose="020B0503020204020204" charset="-122"/>
                <a:sym typeface="等线" charset="-122"/>
              </a:rPr>
              <a:t>二是</a:t>
            </a:r>
            <a:r>
              <a:rPr sz="2400" dirty="0">
                <a:latin typeface="微软雅黑" panose="020B0503020204020204" charset="-122"/>
                <a:ea typeface="微软雅黑" panose="020B0503020204020204" charset="-122"/>
                <a:sym typeface="等线" charset="-122"/>
              </a:rPr>
              <a:t>按照交互主体类型划分，跨境电商可分为跨境B2B电商、跨境B2C电商和跨境C2C电商</a:t>
            </a:r>
            <a:r>
              <a:rPr lang="zh-CN" altLang="en-US" sz="2400" dirty="0">
                <a:latin typeface="微软雅黑" panose="020B0503020204020204" charset="-122"/>
                <a:ea typeface="微软雅黑" panose="020B0503020204020204" charset="-122"/>
                <a:sym typeface="等线" charset="-122"/>
              </a:rPr>
              <a:t>。</a:t>
            </a:r>
            <a:r>
              <a:rPr lang="zh-CN" altLang="en-US" sz="2400" dirty="0">
                <a:solidFill>
                  <a:srgbClr val="7030A0"/>
                </a:solidFill>
                <a:latin typeface="微软雅黑" panose="020B0503020204020204" charset="-122"/>
                <a:ea typeface="微软雅黑" panose="020B0503020204020204" charset="-122"/>
                <a:sym typeface="等线" charset="-122"/>
              </a:rPr>
              <a:t>三是</a:t>
            </a:r>
            <a:r>
              <a:rPr lang="zh-CN" altLang="en-US" sz="2400" dirty="0">
                <a:latin typeface="微软雅黑" panose="020B0503020204020204" charset="-122"/>
                <a:ea typeface="微软雅黑" panose="020B0503020204020204" charset="-122"/>
                <a:sym typeface="等线" charset="-122"/>
              </a:rPr>
              <a:t>按照经营主体类型划分，跨境电商可以分为平台开放型跨境电商、自营型跨境电商和混合型跨境电商（平台开放+平台自营）。（视频</a:t>
            </a:r>
            <a:r>
              <a:rPr lang="en-US" altLang="zh-CN" sz="2400" dirty="0">
                <a:latin typeface="微软雅黑" panose="020B0503020204020204" charset="-122"/>
                <a:ea typeface="微软雅黑" panose="020B0503020204020204" charset="-122"/>
                <a:sym typeface="等线" charset="-122"/>
              </a:rPr>
              <a:t>2-2</a:t>
            </a:r>
            <a:r>
              <a:rPr lang="zh-CN" altLang="en-US" sz="2400" dirty="0">
                <a:latin typeface="微软雅黑" panose="020B0503020204020204" charset="-122"/>
                <a:ea typeface="微软雅黑" panose="020B0503020204020204" charset="-122"/>
                <a:sym typeface="等线" charset="-122"/>
              </a:rPr>
              <a:t>）</a:t>
            </a: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entr" presetSubtype="0" accel="50000" fill="hold" nodeType="clickEffect">
                                  <p:stCondLst>
                                    <p:cond delay="0"/>
                                  </p:stCondLst>
                                  <p:childTnLst>
                                    <p:set>
                                      <p:cBhvr>
                                        <p:cTn id="6" dur="1" fill="hold">
                                          <p:stCondLst>
                                            <p:cond delay="0"/>
                                          </p:stCondLst>
                                        </p:cTn>
                                        <p:tgtEl>
                                          <p:spTgt spid="32769"/>
                                        </p:tgtEl>
                                        <p:attrNameLst>
                                          <p:attrName>style.visibility</p:attrName>
                                        </p:attrNameLst>
                                      </p:cBhvr>
                                      <p:to>
                                        <p:strVal val="visible"/>
                                      </p:to>
                                    </p:set>
                                    <p:animScale>
                                      <p:cBhvr>
                                        <p:cTn id="7" dur="500" fill="hold">
                                          <p:stCondLst>
                                            <p:cond delay="0"/>
                                          </p:stCondLst>
                                        </p:cTn>
                                        <p:tgtEl>
                                          <p:spTgt spid="32769"/>
                                        </p:tgtEl>
                                      </p:cBhvr>
                                      <p:from x="0" y="0"/>
                                      <p:to x="100000" y="100000"/>
                                    </p:animScale>
                                    <p:anim to="" calcmode="lin" valueType="num">
                                      <p:cBhvr>
                                        <p:cTn id="8" dur="500" fill="hold">
                                          <p:stCondLst>
                                            <p:cond delay="0"/>
                                          </p:stCondLst>
                                        </p:cTn>
                                        <p:tgtEl>
                                          <p:spTgt spid="32769"/>
                                        </p:tgtEl>
                                        <p:attrNameLst>
                                          <p:attrName>ppt_y</p:attrName>
                                        </p:attrNameLst>
                                      </p:cBhvr>
                                      <p:tavLst>
                                        <p:tav tm="0">
                                          <p:val>
                                            <p:strVal val="#ppt_y-0.5"/>
                                          </p:val>
                                        </p:tav>
                                        <p:tav tm="100000">
                                          <p:val>
                                            <p:fltVal val="0.5"/>
                                          </p:val>
                                        </p:tav>
                                      </p:tavLst>
                                    </p:anim>
                                    <p:animEffect filter="fade">
                                      <p:cBhvr>
                                        <p:cTn id="9" dur="500">
                                          <p:stCondLst>
                                            <p:cond delay="0"/>
                                          </p:stCondLst>
                                        </p:cTn>
                                        <p:tgtEl>
                                          <p:spTgt spid="32769"/>
                                        </p:tgtEl>
                                      </p:cBhvr>
                                    </p:animEffect>
                                    <p:anim to="" calcmode="lin" valueType="num">
                                      <p:cBhvr>
                                        <p:cTn id="10" dur="500" fill="hold">
                                          <p:stCondLst>
                                            <p:cond delay="0"/>
                                          </p:stCondLst>
                                        </p:cTn>
                                        <p:tgtEl>
                                          <p:spTgt spid="32769"/>
                                        </p:tgtEl>
                                        <p:attrNameLst>
                                          <p:attrName>ppt_x</p:attrName>
                                        </p:attrNameLst>
                                      </p:cBhvr>
                                      <p:tavLst>
                                        <p:tav tm="0">
                                          <p:val>
                                            <p:fltVal val="0.578"/>
                                          </p:val>
                                        </p:tav>
                                        <p:tav tm="100000">
                                          <p:val>
                                            <p:fltVal val="0.50091"/>
                                          </p:val>
                                        </p:tav>
                                      </p:tavLst>
                                    </p:anim>
                                  </p:childTnLst>
                                </p:cTn>
                              </p:par>
                            </p:childTnLst>
                          </p:cTn>
                        </p:par>
                      </p:childTnLst>
                    </p:cTn>
                  </p:par>
                  <p:par>
                    <p:cTn id="11" fill="hold">
                      <p:stCondLst>
                        <p:cond delay="indefinite"/>
                      </p:stCondLst>
                      <p:childTnLst>
                        <p:par>
                          <p:cTn id="12" fill="hold">
                            <p:stCondLst>
                              <p:cond delay="0"/>
                            </p:stCondLst>
                            <p:childTnLst>
                              <p:par>
                                <p:cTn id="13" presetID="0" presetClass="entr" presetSubtype="0" accel="5000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Scale>
                                      <p:cBhvr>
                                        <p:cTn id="15" dur="500" fill="hold">
                                          <p:stCondLst>
                                            <p:cond delay="0"/>
                                          </p:stCondLst>
                                        </p:cTn>
                                        <p:tgtEl>
                                          <p:spTgt spid="13"/>
                                        </p:tgtEl>
                                      </p:cBhvr>
                                      <p:from x="0" y="0"/>
                                      <p:to x="100000" y="100000"/>
                                    </p:animScale>
                                    <p:anim to="" calcmode="lin" valueType="num">
                                      <p:cBhvr>
                                        <p:cTn id="16" dur="500" fill="hold">
                                          <p:stCondLst>
                                            <p:cond delay="0"/>
                                          </p:stCondLst>
                                        </p:cTn>
                                        <p:tgtEl>
                                          <p:spTgt spid="13"/>
                                        </p:tgtEl>
                                        <p:attrNameLst>
                                          <p:attrName>ppt_y</p:attrName>
                                        </p:attrNameLst>
                                      </p:cBhvr>
                                      <p:tavLst>
                                        <p:tav tm="0">
                                          <p:val>
                                            <p:strVal val="#ppt_y-0.5"/>
                                          </p:val>
                                        </p:tav>
                                        <p:tav tm="100000">
                                          <p:val>
                                            <p:fltVal val="0.5"/>
                                          </p:val>
                                        </p:tav>
                                      </p:tavLst>
                                    </p:anim>
                                    <p:animEffect filter="fade">
                                      <p:cBhvr>
                                        <p:cTn id="17" dur="500">
                                          <p:stCondLst>
                                            <p:cond delay="0"/>
                                          </p:stCondLst>
                                        </p:cTn>
                                        <p:tgtEl>
                                          <p:spTgt spid="13"/>
                                        </p:tgtEl>
                                      </p:cBhvr>
                                    </p:animEffect>
                                    <p:anim to="" calcmode="lin" valueType="num">
                                      <p:cBhvr>
                                        <p:cTn id="18" dur="500" fill="hold">
                                          <p:stCondLst>
                                            <p:cond delay="0"/>
                                          </p:stCondLst>
                                        </p:cTn>
                                        <p:tgtEl>
                                          <p:spTgt spid="13"/>
                                        </p:tgtEl>
                                        <p:attrNameLst>
                                          <p:attrName>ppt_x</p:attrName>
                                        </p:attrNameLst>
                                      </p:cBhvr>
                                      <p:tavLst>
                                        <p:tav tm="0">
                                          <p:val>
                                            <p:fltVal val="0.578"/>
                                          </p:val>
                                        </p:tav>
                                        <p:tav tm="100000">
                                          <p:val>
                                            <p:fltVal val="0.50091"/>
                                          </p:val>
                                        </p:tav>
                                      </p:tavLst>
                                    </p:anim>
                                  </p:childTnLst>
                                </p:cTn>
                              </p:par>
                              <p:par>
                                <p:cTn id="19" presetID="35" presetClass="path" presetSubtype="0" accel="50000" decel="50000" fill="hold" nodeType="withEffect">
                                  <p:stCondLst>
                                    <p:cond delay="0"/>
                                  </p:stCondLst>
                                  <p:childTnLst>
                                    <p:anim calcmode="lin" valueType="num">
                                      <p:cBhvr additive="base">
                                        <p:cTn id="20" dur="500" fill="hold">
                                          <p:stCondLst>
                                            <p:cond delay="0"/>
                                          </p:stCondLst>
                                        </p:cTn>
                                        <p:tgtEl>
                                          <p:spTgt spid="32769"/>
                                        </p:tgtEl>
                                        <p:attrNameLst>
                                          <p:attrName>ppt_x</p:attrName>
                                        </p:attrNameLst>
                                      </p:cBhvr>
                                      <p:tavLst>
                                        <p:tav tm="0">
                                          <p:val>
                                            <p:strVal val="ppt_x"/>
                                          </p:val>
                                        </p:tav>
                                        <p:tav tm="100000">
                                          <p:val>
                                            <p:fltVal val="0.49996"/>
                                          </p:val>
                                        </p:tav>
                                      </p:tavLst>
                                    </p:anim>
                                    <p:anim calcmode="lin" valueType="num">
                                      <p:cBhvr additive="base">
                                        <p:cTn id="21" dur="500" fill="hold">
                                          <p:stCondLst>
                                            <p:cond delay="0"/>
                                          </p:stCondLst>
                                        </p:cTn>
                                        <p:tgtEl>
                                          <p:spTgt spid="32769"/>
                                        </p:tgtEl>
                                        <p:attrNameLst>
                                          <p:attrName>ppt_y</p:attrName>
                                        </p:attrNameLst>
                                      </p:cBhvr>
                                      <p:tavLst>
                                        <p:tav tm="0">
                                          <p:val>
                                            <p:strVal val="ppt_y"/>
                                          </p:val>
                                        </p:tav>
                                        <p:tav tm="100000">
                                          <p:val>
                                            <p:fltVal val="0.11401"/>
                                          </p:val>
                                        </p:tav>
                                      </p:tavLst>
                                    </p:anim>
                                    <p:anim calcmode="lin" valueType="num">
                                      <p:cBhvr additive="base">
                                        <p:cTn id="22" dur="500" fill="hold">
                                          <p:stCondLst>
                                            <p:cond delay="0"/>
                                          </p:stCondLst>
                                        </p:cTn>
                                        <p:tgtEl>
                                          <p:spTgt spid="32769"/>
                                        </p:tgtEl>
                                        <p:attrNameLst>
                                          <p:attrName>ppt_w</p:attrName>
                                        </p:attrNameLst>
                                      </p:cBhvr>
                                      <p:tavLst>
                                        <p:tav tm="0">
                                          <p:val>
                                            <p:strVal val="ppt_w"/>
                                          </p:val>
                                        </p:tav>
                                        <p:tav tm="100000">
                                          <p:val>
                                            <p:strVal val="#ppt_w"/>
                                          </p:val>
                                        </p:tav>
                                      </p:tavLst>
                                    </p:anim>
                                    <p:anim calcmode="lin" valueType="num">
                                      <p:cBhvr additive="base">
                                        <p:cTn id="23" dur="500" fill="hold">
                                          <p:stCondLst>
                                            <p:cond delay="0"/>
                                          </p:stCondLst>
                                        </p:cTn>
                                        <p:tgtEl>
                                          <p:spTgt spid="32769"/>
                                        </p:tgtEl>
                                        <p:attrNameLst>
                                          <p:attrName>ppt_h</p:attrName>
                                        </p:attrNameLst>
                                      </p:cBhvr>
                                      <p:tavLst>
                                        <p:tav tm="0">
                                          <p:val>
                                            <p:strVal val="ppt_h"/>
                                          </p:val>
                                        </p:tav>
                                        <p:tav tm="100000">
                                          <p:val>
                                            <p:strVal val="#ppt_h"/>
                                          </p:val>
                                        </p:tav>
                                      </p:tavLst>
                                    </p:anim>
                                  </p:childTnLst>
                                </p:cTn>
                              </p:par>
                              <p:par>
                                <p:cTn id="24" presetID="35" presetClass="path" presetSubtype="0" accel="50000" decel="50000" fill="hold" nodeType="withEffect">
                                  <p:stCondLst>
                                    <p:cond delay="0"/>
                                  </p:stCondLst>
                                  <p:childTnLst>
                                    <p:anim calcmode="lin" valueType="num">
                                      <p:cBhvr additive="base">
                                        <p:cTn id="25" dur="500" fill="hold">
                                          <p:stCondLst>
                                            <p:cond delay="0"/>
                                          </p:stCondLst>
                                        </p:cTn>
                                        <p:tgtEl>
                                          <p:spTgt spid="32769"/>
                                        </p:tgtEl>
                                        <p:attrNameLst>
                                          <p:attrName>ppt_x</p:attrName>
                                        </p:attrNameLst>
                                      </p:cBhvr>
                                      <p:tavLst>
                                        <p:tav tm="0">
                                          <p:val>
                                            <p:strVal val="ppt_x"/>
                                          </p:val>
                                        </p:tav>
                                        <p:tav tm="100000">
                                          <p:val>
                                            <p:fltVal val="0.49996"/>
                                          </p:val>
                                        </p:tav>
                                      </p:tavLst>
                                    </p:anim>
                                    <p:anim calcmode="lin" valueType="num">
                                      <p:cBhvr additive="base">
                                        <p:cTn id="26" dur="500" fill="hold">
                                          <p:stCondLst>
                                            <p:cond delay="0"/>
                                          </p:stCondLst>
                                        </p:cTn>
                                        <p:tgtEl>
                                          <p:spTgt spid="32769"/>
                                        </p:tgtEl>
                                        <p:attrNameLst>
                                          <p:attrName>ppt_y</p:attrName>
                                        </p:attrNameLst>
                                      </p:cBhvr>
                                      <p:tavLst>
                                        <p:tav tm="0">
                                          <p:val>
                                            <p:strVal val="ppt_y"/>
                                          </p:val>
                                        </p:tav>
                                        <p:tav tm="100000">
                                          <p:val>
                                            <p:fltVal val="0.11401"/>
                                          </p:val>
                                        </p:tav>
                                      </p:tavLst>
                                    </p:anim>
                                    <p:anim calcmode="lin" valueType="num">
                                      <p:cBhvr additive="base">
                                        <p:cTn id="27" dur="500" fill="hold">
                                          <p:stCondLst>
                                            <p:cond delay="0"/>
                                          </p:stCondLst>
                                        </p:cTn>
                                        <p:tgtEl>
                                          <p:spTgt spid="32769"/>
                                        </p:tgtEl>
                                        <p:attrNameLst>
                                          <p:attrName>ppt_w</p:attrName>
                                        </p:attrNameLst>
                                      </p:cBhvr>
                                      <p:tavLst>
                                        <p:tav tm="0">
                                          <p:val>
                                            <p:strVal val="ppt_w"/>
                                          </p:val>
                                        </p:tav>
                                        <p:tav tm="100000">
                                          <p:val>
                                            <p:strVal val="#ppt_w"/>
                                          </p:val>
                                        </p:tav>
                                      </p:tavLst>
                                    </p:anim>
                                    <p:anim calcmode="lin" valueType="num">
                                      <p:cBhvr additive="base">
                                        <p:cTn id="28" dur="500" fill="hold">
                                          <p:stCondLst>
                                            <p:cond delay="0"/>
                                          </p:stCondLst>
                                        </p:cTn>
                                        <p:tgtEl>
                                          <p:spTgt spid="32769"/>
                                        </p:tgtEl>
                                        <p:attrNameLst>
                                          <p:attrName>ppt_h</p:attrName>
                                        </p:attrNameLst>
                                      </p:cBhvr>
                                      <p:tavLst>
                                        <p:tav tm="0">
                                          <p:val>
                                            <p:strVal val="ppt_h"/>
                                          </p:val>
                                        </p:tav>
                                        <p:tav tm="100000">
                                          <p:val>
                                            <p:strVal val="#ppt_h"/>
                                          </p:val>
                                        </p:tav>
                                      </p:tavLst>
                                    </p:anim>
                                  </p:childTnLst>
                                </p:cTn>
                              </p:par>
                              <p:par>
                                <p:cTn id="29" presetID="35" presetClass="path" presetSubtype="0" accel="50000" decel="50000" fill="hold" grpId="1" nodeType="withEffect">
                                  <p:stCondLst>
                                    <p:cond delay="0"/>
                                  </p:stCondLst>
                                  <p:childTnLst>
                                    <p:anim calcmode="lin" valueType="num">
                                      <p:cBhvr additive="base">
                                        <p:cTn id="30" dur="500" fill="hold">
                                          <p:stCondLst>
                                            <p:cond delay="0"/>
                                          </p:stCondLst>
                                        </p:cTn>
                                        <p:tgtEl>
                                          <p:spTgt spid="13"/>
                                        </p:tgtEl>
                                        <p:attrNameLst>
                                          <p:attrName>ppt_x</p:attrName>
                                        </p:attrNameLst>
                                      </p:cBhvr>
                                      <p:tavLst>
                                        <p:tav tm="0">
                                          <p:val>
                                            <p:strVal val="ppt_x"/>
                                          </p:val>
                                        </p:tav>
                                        <p:tav tm="100000">
                                          <p:val>
                                            <p:fltVal val="0.50091"/>
                                          </p:val>
                                        </p:tav>
                                      </p:tavLst>
                                    </p:anim>
                                    <p:anim calcmode="lin" valueType="num">
                                      <p:cBhvr additive="base">
                                        <p:cTn id="31" dur="500" fill="hold">
                                          <p:stCondLst>
                                            <p:cond delay="0"/>
                                          </p:stCondLst>
                                        </p:cTn>
                                        <p:tgtEl>
                                          <p:spTgt spid="13"/>
                                        </p:tgtEl>
                                        <p:attrNameLst>
                                          <p:attrName>ppt_y</p:attrName>
                                        </p:attrNameLst>
                                      </p:cBhvr>
                                      <p:tavLst>
                                        <p:tav tm="0">
                                          <p:val>
                                            <p:strVal val="ppt_y"/>
                                          </p:val>
                                        </p:tav>
                                        <p:tav tm="100000">
                                          <p:val>
                                            <p:fltVal val="0.5"/>
                                          </p:val>
                                        </p:tav>
                                      </p:tavLst>
                                    </p:anim>
                                    <p:anim calcmode="lin" valueType="num">
                                      <p:cBhvr additive="base">
                                        <p:cTn id="32" dur="500" fill="hold">
                                          <p:stCondLst>
                                            <p:cond delay="0"/>
                                          </p:stCondLst>
                                        </p:cTn>
                                        <p:tgtEl>
                                          <p:spTgt spid="13"/>
                                        </p:tgtEl>
                                        <p:attrNameLst>
                                          <p:attrName>ppt_w</p:attrName>
                                        </p:attrNameLst>
                                      </p:cBhvr>
                                      <p:tavLst>
                                        <p:tav tm="0">
                                          <p:val>
                                            <p:strVal val="ppt_w"/>
                                          </p:val>
                                        </p:tav>
                                        <p:tav tm="100000">
                                          <p:val>
                                            <p:strVal val="#ppt_w"/>
                                          </p:val>
                                        </p:tav>
                                      </p:tavLst>
                                    </p:anim>
                                    <p:anim calcmode="lin" valueType="num">
                                      <p:cBhvr additive="base">
                                        <p:cTn id="33" dur="500" fill="hold">
                                          <p:stCondLst>
                                            <p:cond delay="0"/>
                                          </p:stCondLst>
                                        </p:cTn>
                                        <p:tgtEl>
                                          <p:spTgt spid="13"/>
                                        </p:tgtEl>
                                        <p:attrNameLst>
                                          <p:attrName>ppt_h</p:attrName>
                                        </p:attrNameLst>
                                      </p:cBhvr>
                                      <p:tavLst>
                                        <p:tav tm="0">
                                          <p:val>
                                            <p:strVal val="ppt_h"/>
                                          </p:val>
                                        </p:tav>
                                        <p:tav tm="100000">
                                          <p:val>
                                            <p:strVal val="#ppt_h"/>
                                          </p:val>
                                        </p:tav>
                                      </p:tavLst>
                                    </p:anim>
                                  </p:childTnLst>
                                </p:cTn>
                              </p:par>
                            </p:childTnLst>
                          </p:cTn>
                        </p:par>
                      </p:childTnLst>
                    </p:cTn>
                  </p:par>
                  <p:par>
                    <p:cTn id="34" fill="hold">
                      <p:stCondLst>
                        <p:cond delay="indefinite"/>
                      </p:stCondLst>
                      <p:childTnLst>
                        <p:par>
                          <p:cTn id="35" fill="hold">
                            <p:stCondLst>
                              <p:cond delay="0"/>
                            </p:stCondLst>
                            <p:childTnLst>
                              <p:par>
                                <p:cTn id="36" presetID="0" presetClass="entr" presetSubtype="0" accel="50000" fill="hold" grpId="0" nodeType="clickEffect">
                                  <p:stCondLst>
                                    <p:cond delay="0"/>
                                  </p:stCondLst>
                                  <p:childTnLst>
                                    <p:set>
                                      <p:cBhvr>
                                        <p:cTn id="37" dur="1" fill="hold">
                                          <p:stCondLst>
                                            <p:cond delay="0"/>
                                          </p:stCondLst>
                                        </p:cTn>
                                        <p:tgtEl>
                                          <p:spTgt spid="32774"/>
                                        </p:tgtEl>
                                        <p:attrNameLst>
                                          <p:attrName>style.visibility</p:attrName>
                                        </p:attrNameLst>
                                      </p:cBhvr>
                                      <p:to>
                                        <p:strVal val="visible"/>
                                      </p:to>
                                    </p:set>
                                    <p:animScale>
                                      <p:cBhvr>
                                        <p:cTn id="38" dur="500" fill="hold">
                                          <p:stCondLst>
                                            <p:cond delay="0"/>
                                          </p:stCondLst>
                                        </p:cTn>
                                        <p:tgtEl>
                                          <p:spTgt spid="32774"/>
                                        </p:tgtEl>
                                      </p:cBhvr>
                                      <p:from x="0" y="0"/>
                                      <p:to x="100000" y="100000"/>
                                    </p:animScale>
                                    <p:anim to="" calcmode="lin" valueType="num">
                                      <p:cBhvr>
                                        <p:cTn id="39" dur="500" fill="hold">
                                          <p:stCondLst>
                                            <p:cond delay="0"/>
                                          </p:stCondLst>
                                        </p:cTn>
                                        <p:tgtEl>
                                          <p:spTgt spid="32774"/>
                                        </p:tgtEl>
                                        <p:attrNameLst>
                                          <p:attrName>ppt_y</p:attrName>
                                        </p:attrNameLst>
                                      </p:cBhvr>
                                      <p:tavLst>
                                        <p:tav tm="0">
                                          <p:val>
                                            <p:strVal val="#ppt_y-0.5"/>
                                          </p:val>
                                        </p:tav>
                                        <p:tav tm="100000">
                                          <p:val>
                                            <p:fltVal val="0.56755"/>
                                          </p:val>
                                        </p:tav>
                                      </p:tavLst>
                                    </p:anim>
                                    <p:animEffect filter="fade">
                                      <p:cBhvr>
                                        <p:cTn id="40" dur="500">
                                          <p:stCondLst>
                                            <p:cond delay="0"/>
                                          </p:stCondLst>
                                        </p:cTn>
                                        <p:tgtEl>
                                          <p:spTgt spid="32774"/>
                                        </p:tgtEl>
                                      </p:cBhvr>
                                    </p:animEffect>
                                    <p:anim to="" calcmode="lin" valueType="num">
                                      <p:cBhvr>
                                        <p:cTn id="41" dur="500" fill="hold">
                                          <p:stCondLst>
                                            <p:cond delay="0"/>
                                          </p:stCondLst>
                                        </p:cTn>
                                        <p:tgtEl>
                                          <p:spTgt spid="32774"/>
                                        </p:tgtEl>
                                        <p:attrNameLst>
                                          <p:attrName>ppt_x</p:attrName>
                                        </p:attrNameLst>
                                      </p:cBhvr>
                                      <p:tavLst>
                                        <p:tav tm="0">
                                          <p:val>
                                            <p:fltVal val="0.578"/>
                                          </p:val>
                                        </p:tav>
                                        <p:tav tm="100000">
                                          <p:val>
                                            <p:fltVal val="0.44391"/>
                                          </p:val>
                                        </p:tav>
                                      </p:tavLst>
                                    </p:anim>
                                  </p:childTnLst>
                                </p:cTn>
                              </p:par>
                              <p:par>
                                <p:cTn id="42" presetID="35" presetClass="path" presetSubtype="0" accel="50000" decel="50000" fill="hold" nodeType="withEffect">
                                  <p:stCondLst>
                                    <p:cond delay="0"/>
                                  </p:stCondLst>
                                  <p:childTnLst>
                                    <p:anim calcmode="lin" valueType="num">
                                      <p:cBhvr additive="base">
                                        <p:cTn id="43" dur="500" fill="hold">
                                          <p:stCondLst>
                                            <p:cond delay="0"/>
                                          </p:stCondLst>
                                        </p:cTn>
                                        <p:tgtEl>
                                          <p:spTgt spid="32769"/>
                                        </p:tgtEl>
                                        <p:attrNameLst>
                                          <p:attrName>ppt_x</p:attrName>
                                        </p:attrNameLst>
                                      </p:cBhvr>
                                      <p:tavLst>
                                        <p:tav tm="0">
                                          <p:val>
                                            <p:strVal val="ppt_x"/>
                                          </p:val>
                                        </p:tav>
                                        <p:tav tm="100000">
                                          <p:val>
                                            <p:fltVal val="0.49996"/>
                                          </p:val>
                                        </p:tav>
                                      </p:tavLst>
                                    </p:anim>
                                    <p:anim calcmode="lin" valueType="num">
                                      <p:cBhvr additive="base">
                                        <p:cTn id="44" dur="500" fill="hold">
                                          <p:stCondLst>
                                            <p:cond delay="0"/>
                                          </p:stCondLst>
                                        </p:cTn>
                                        <p:tgtEl>
                                          <p:spTgt spid="32769"/>
                                        </p:tgtEl>
                                        <p:attrNameLst>
                                          <p:attrName>ppt_y</p:attrName>
                                        </p:attrNameLst>
                                      </p:cBhvr>
                                      <p:tavLst>
                                        <p:tav tm="0">
                                          <p:val>
                                            <p:strVal val="ppt_y"/>
                                          </p:val>
                                        </p:tav>
                                        <p:tav tm="100000">
                                          <p:val>
                                            <p:fltVal val="0.11401"/>
                                          </p:val>
                                        </p:tav>
                                      </p:tavLst>
                                    </p:anim>
                                    <p:anim calcmode="lin" valueType="num">
                                      <p:cBhvr additive="base">
                                        <p:cTn id="45" dur="500" fill="hold">
                                          <p:stCondLst>
                                            <p:cond delay="0"/>
                                          </p:stCondLst>
                                        </p:cTn>
                                        <p:tgtEl>
                                          <p:spTgt spid="32769"/>
                                        </p:tgtEl>
                                        <p:attrNameLst>
                                          <p:attrName>ppt_w</p:attrName>
                                        </p:attrNameLst>
                                      </p:cBhvr>
                                      <p:tavLst>
                                        <p:tav tm="0">
                                          <p:val>
                                            <p:strVal val="ppt_w"/>
                                          </p:val>
                                        </p:tav>
                                        <p:tav tm="100000">
                                          <p:val>
                                            <p:strVal val="#ppt_w"/>
                                          </p:val>
                                        </p:tav>
                                      </p:tavLst>
                                    </p:anim>
                                    <p:anim calcmode="lin" valueType="num">
                                      <p:cBhvr additive="base">
                                        <p:cTn id="46" dur="500" fill="hold">
                                          <p:stCondLst>
                                            <p:cond delay="0"/>
                                          </p:stCondLst>
                                        </p:cTn>
                                        <p:tgtEl>
                                          <p:spTgt spid="32769"/>
                                        </p:tgtEl>
                                        <p:attrNameLst>
                                          <p:attrName>ppt_h</p:attrName>
                                        </p:attrNameLst>
                                      </p:cBhvr>
                                      <p:tavLst>
                                        <p:tav tm="0">
                                          <p:val>
                                            <p:strVal val="ppt_h"/>
                                          </p:val>
                                        </p:tav>
                                        <p:tav tm="100000">
                                          <p:val>
                                            <p:strVal val="#ppt_h"/>
                                          </p:val>
                                        </p:tav>
                                      </p:tavLst>
                                    </p:anim>
                                  </p:childTnLst>
                                </p:cTn>
                              </p:par>
                              <p:par>
                                <p:cTn id="47" presetID="35" presetClass="path" presetSubtype="0" accel="50000" decel="50000" fill="hold" grpId="2" nodeType="withEffect">
                                  <p:stCondLst>
                                    <p:cond delay="0"/>
                                  </p:stCondLst>
                                  <p:childTnLst>
                                    <p:anim calcmode="lin" valueType="num">
                                      <p:cBhvr additive="base">
                                        <p:cTn id="48" dur="500" fill="hold">
                                          <p:stCondLst>
                                            <p:cond delay="0"/>
                                          </p:stCondLst>
                                        </p:cTn>
                                        <p:tgtEl>
                                          <p:spTgt spid="13"/>
                                        </p:tgtEl>
                                        <p:attrNameLst>
                                          <p:attrName>ppt_x</p:attrName>
                                        </p:attrNameLst>
                                      </p:cBhvr>
                                      <p:tavLst>
                                        <p:tav tm="0">
                                          <p:val>
                                            <p:strVal val="ppt_x"/>
                                          </p:val>
                                        </p:tav>
                                        <p:tav tm="100000">
                                          <p:val>
                                            <p:fltVal val="0.50091"/>
                                          </p:val>
                                        </p:tav>
                                      </p:tavLst>
                                    </p:anim>
                                    <p:anim calcmode="lin" valueType="num">
                                      <p:cBhvr additive="base">
                                        <p:cTn id="49" dur="500" fill="hold">
                                          <p:stCondLst>
                                            <p:cond delay="0"/>
                                          </p:stCondLst>
                                        </p:cTn>
                                        <p:tgtEl>
                                          <p:spTgt spid="13"/>
                                        </p:tgtEl>
                                        <p:attrNameLst>
                                          <p:attrName>ppt_y</p:attrName>
                                        </p:attrNameLst>
                                      </p:cBhvr>
                                      <p:tavLst>
                                        <p:tav tm="0">
                                          <p:val>
                                            <p:strVal val="ppt_y"/>
                                          </p:val>
                                        </p:tav>
                                        <p:tav tm="100000">
                                          <p:val>
                                            <p:fltVal val="0.5"/>
                                          </p:val>
                                        </p:tav>
                                      </p:tavLst>
                                    </p:anim>
                                    <p:anim calcmode="lin" valueType="num">
                                      <p:cBhvr additive="base">
                                        <p:cTn id="50" dur="500" fill="hold">
                                          <p:stCondLst>
                                            <p:cond delay="0"/>
                                          </p:stCondLst>
                                        </p:cTn>
                                        <p:tgtEl>
                                          <p:spTgt spid="13"/>
                                        </p:tgtEl>
                                        <p:attrNameLst>
                                          <p:attrName>ppt_w</p:attrName>
                                        </p:attrNameLst>
                                      </p:cBhvr>
                                      <p:tavLst>
                                        <p:tav tm="0">
                                          <p:val>
                                            <p:strVal val="ppt_w"/>
                                          </p:val>
                                        </p:tav>
                                        <p:tav tm="100000">
                                          <p:val>
                                            <p:strVal val="#ppt_w"/>
                                          </p:val>
                                        </p:tav>
                                      </p:tavLst>
                                    </p:anim>
                                    <p:anim calcmode="lin" valueType="num">
                                      <p:cBhvr additive="base">
                                        <p:cTn id="51" dur="500" fill="hold">
                                          <p:stCondLst>
                                            <p:cond delay="0"/>
                                          </p:stCondLst>
                                        </p:cTn>
                                        <p:tgtEl>
                                          <p:spTgt spid="13"/>
                                        </p:tgtEl>
                                        <p:attrNameLst>
                                          <p:attrName>ppt_h</p:attrName>
                                        </p:attrNameLst>
                                      </p:cBhvr>
                                      <p:tavLst>
                                        <p:tav tm="0">
                                          <p:val>
                                            <p:strVal val="ppt_h"/>
                                          </p:val>
                                        </p:tav>
                                        <p:tav tm="100000">
                                          <p:val>
                                            <p:strVal val="#ppt_h"/>
                                          </p:val>
                                        </p:tav>
                                      </p:tavLst>
                                    </p:anim>
                                  </p:childTnLst>
                                </p:cTn>
                              </p:par>
                              <p:par>
                                <p:cTn id="52" presetID="35" presetClass="path" presetSubtype="0" accel="50000" decel="50000" fill="hold" nodeType="withEffect">
                                  <p:stCondLst>
                                    <p:cond delay="0"/>
                                  </p:stCondLst>
                                  <p:childTnLst>
                                    <p:anim calcmode="lin" valueType="num">
                                      <p:cBhvr additive="base">
                                        <p:cTn id="53" dur="500" fill="hold">
                                          <p:stCondLst>
                                            <p:cond delay="0"/>
                                          </p:stCondLst>
                                        </p:cTn>
                                        <p:tgtEl>
                                          <p:spTgt spid="32769"/>
                                        </p:tgtEl>
                                        <p:attrNameLst>
                                          <p:attrName>ppt_x</p:attrName>
                                        </p:attrNameLst>
                                      </p:cBhvr>
                                      <p:tavLst>
                                        <p:tav tm="0">
                                          <p:val>
                                            <p:strVal val="ppt_x"/>
                                          </p:val>
                                        </p:tav>
                                        <p:tav tm="100000">
                                          <p:val>
                                            <p:fltVal val="0.49996"/>
                                          </p:val>
                                        </p:tav>
                                      </p:tavLst>
                                    </p:anim>
                                    <p:anim calcmode="lin" valueType="num">
                                      <p:cBhvr additive="base">
                                        <p:cTn id="54" dur="500" fill="hold">
                                          <p:stCondLst>
                                            <p:cond delay="0"/>
                                          </p:stCondLst>
                                        </p:cTn>
                                        <p:tgtEl>
                                          <p:spTgt spid="32769"/>
                                        </p:tgtEl>
                                        <p:attrNameLst>
                                          <p:attrName>ppt_y</p:attrName>
                                        </p:attrNameLst>
                                      </p:cBhvr>
                                      <p:tavLst>
                                        <p:tav tm="0">
                                          <p:val>
                                            <p:strVal val="ppt_y"/>
                                          </p:val>
                                        </p:tav>
                                        <p:tav tm="100000">
                                          <p:val>
                                            <p:fltVal val="0.11401"/>
                                          </p:val>
                                        </p:tav>
                                      </p:tavLst>
                                    </p:anim>
                                    <p:anim calcmode="lin" valueType="num">
                                      <p:cBhvr additive="base">
                                        <p:cTn id="55" dur="500" fill="hold">
                                          <p:stCondLst>
                                            <p:cond delay="0"/>
                                          </p:stCondLst>
                                        </p:cTn>
                                        <p:tgtEl>
                                          <p:spTgt spid="32769"/>
                                        </p:tgtEl>
                                        <p:attrNameLst>
                                          <p:attrName>ppt_w</p:attrName>
                                        </p:attrNameLst>
                                      </p:cBhvr>
                                      <p:tavLst>
                                        <p:tav tm="0">
                                          <p:val>
                                            <p:strVal val="ppt_w"/>
                                          </p:val>
                                        </p:tav>
                                        <p:tav tm="100000">
                                          <p:val>
                                            <p:strVal val="#ppt_w"/>
                                          </p:val>
                                        </p:tav>
                                      </p:tavLst>
                                    </p:anim>
                                    <p:anim calcmode="lin" valueType="num">
                                      <p:cBhvr additive="base">
                                        <p:cTn id="56" dur="500" fill="hold">
                                          <p:stCondLst>
                                            <p:cond delay="0"/>
                                          </p:stCondLst>
                                        </p:cTn>
                                        <p:tgtEl>
                                          <p:spTgt spid="32769"/>
                                        </p:tgtEl>
                                        <p:attrNameLst>
                                          <p:attrName>ppt_h</p:attrName>
                                        </p:attrNameLst>
                                      </p:cBhvr>
                                      <p:tavLst>
                                        <p:tav tm="0">
                                          <p:val>
                                            <p:strVal val="ppt_h"/>
                                          </p:val>
                                        </p:tav>
                                        <p:tav tm="100000">
                                          <p:val>
                                            <p:strVal val="#ppt_h"/>
                                          </p:val>
                                        </p:tav>
                                      </p:tavLst>
                                    </p:anim>
                                  </p:childTnLst>
                                </p:cTn>
                              </p:par>
                              <p:par>
                                <p:cTn id="57" presetID="35" presetClass="path" presetSubtype="0" accel="50000" decel="50000" fill="hold" grpId="3" nodeType="withEffect">
                                  <p:stCondLst>
                                    <p:cond delay="0"/>
                                  </p:stCondLst>
                                  <p:childTnLst>
                                    <p:anim calcmode="lin" valueType="num">
                                      <p:cBhvr additive="base">
                                        <p:cTn id="58" dur="500" fill="hold">
                                          <p:stCondLst>
                                            <p:cond delay="0"/>
                                          </p:stCondLst>
                                        </p:cTn>
                                        <p:tgtEl>
                                          <p:spTgt spid="13"/>
                                        </p:tgtEl>
                                        <p:attrNameLst>
                                          <p:attrName>ppt_x</p:attrName>
                                        </p:attrNameLst>
                                      </p:cBhvr>
                                      <p:tavLst>
                                        <p:tav tm="0">
                                          <p:val>
                                            <p:strVal val="ppt_x"/>
                                          </p:val>
                                        </p:tav>
                                        <p:tav tm="100000">
                                          <p:val>
                                            <p:fltVal val="0.50091"/>
                                          </p:val>
                                        </p:tav>
                                      </p:tavLst>
                                    </p:anim>
                                    <p:anim calcmode="lin" valueType="num">
                                      <p:cBhvr additive="base">
                                        <p:cTn id="59" dur="500" fill="hold">
                                          <p:stCondLst>
                                            <p:cond delay="0"/>
                                          </p:stCondLst>
                                        </p:cTn>
                                        <p:tgtEl>
                                          <p:spTgt spid="13"/>
                                        </p:tgtEl>
                                        <p:attrNameLst>
                                          <p:attrName>ppt_y</p:attrName>
                                        </p:attrNameLst>
                                      </p:cBhvr>
                                      <p:tavLst>
                                        <p:tav tm="0">
                                          <p:val>
                                            <p:strVal val="ppt_y"/>
                                          </p:val>
                                        </p:tav>
                                        <p:tav tm="100000">
                                          <p:val>
                                            <p:fltVal val="0.5"/>
                                          </p:val>
                                        </p:tav>
                                      </p:tavLst>
                                    </p:anim>
                                    <p:anim calcmode="lin" valueType="num">
                                      <p:cBhvr additive="base">
                                        <p:cTn id="60" dur="500" fill="hold">
                                          <p:stCondLst>
                                            <p:cond delay="0"/>
                                          </p:stCondLst>
                                        </p:cTn>
                                        <p:tgtEl>
                                          <p:spTgt spid="13"/>
                                        </p:tgtEl>
                                        <p:attrNameLst>
                                          <p:attrName>ppt_w</p:attrName>
                                        </p:attrNameLst>
                                      </p:cBhvr>
                                      <p:tavLst>
                                        <p:tav tm="0">
                                          <p:val>
                                            <p:strVal val="ppt_w"/>
                                          </p:val>
                                        </p:tav>
                                        <p:tav tm="100000">
                                          <p:val>
                                            <p:strVal val="#ppt_w"/>
                                          </p:val>
                                        </p:tav>
                                      </p:tavLst>
                                    </p:anim>
                                    <p:anim calcmode="lin" valueType="num">
                                      <p:cBhvr additive="base">
                                        <p:cTn id="61" dur="500" fill="hold">
                                          <p:stCondLst>
                                            <p:cond delay="0"/>
                                          </p:stCondLst>
                                        </p:cTn>
                                        <p:tgtEl>
                                          <p:spTgt spid="13"/>
                                        </p:tgtEl>
                                        <p:attrNameLst>
                                          <p:attrName>ppt_h</p:attrName>
                                        </p:attrNameLst>
                                      </p:cBhvr>
                                      <p:tavLst>
                                        <p:tav tm="0">
                                          <p:val>
                                            <p:strVal val="ppt_h"/>
                                          </p:val>
                                        </p:tav>
                                        <p:tav tm="100000">
                                          <p:val>
                                            <p:strVal val="#ppt_h"/>
                                          </p:val>
                                        </p:tav>
                                      </p:tavLst>
                                    </p:anim>
                                  </p:childTnLst>
                                </p:cTn>
                              </p:par>
                              <p:par>
                                <p:cTn id="62" presetID="35" presetClass="path" presetSubtype="0" accel="50000" decel="50000" fill="hold" grpId="1" nodeType="withEffect">
                                  <p:stCondLst>
                                    <p:cond delay="0"/>
                                  </p:stCondLst>
                                  <p:childTnLst>
                                    <p:anim calcmode="lin" valueType="num">
                                      <p:cBhvr additive="base">
                                        <p:cTn id="63" dur="500" fill="hold">
                                          <p:stCondLst>
                                            <p:cond delay="0"/>
                                          </p:stCondLst>
                                        </p:cTn>
                                        <p:tgtEl>
                                          <p:spTgt spid="32774"/>
                                        </p:tgtEl>
                                        <p:attrNameLst>
                                          <p:attrName>ppt_x</p:attrName>
                                        </p:attrNameLst>
                                      </p:cBhvr>
                                      <p:tavLst>
                                        <p:tav tm="0">
                                          <p:val>
                                            <p:strVal val="ppt_x"/>
                                          </p:val>
                                        </p:tav>
                                        <p:tav tm="100000">
                                          <p:val>
                                            <p:fltVal val="0.44391"/>
                                          </p:val>
                                        </p:tav>
                                      </p:tavLst>
                                    </p:anim>
                                    <p:anim calcmode="lin" valueType="num">
                                      <p:cBhvr additive="base">
                                        <p:cTn id="64" dur="500" fill="hold">
                                          <p:stCondLst>
                                            <p:cond delay="0"/>
                                          </p:stCondLst>
                                        </p:cTn>
                                        <p:tgtEl>
                                          <p:spTgt spid="32774"/>
                                        </p:tgtEl>
                                        <p:attrNameLst>
                                          <p:attrName>ppt_y</p:attrName>
                                        </p:attrNameLst>
                                      </p:cBhvr>
                                      <p:tavLst>
                                        <p:tav tm="0">
                                          <p:val>
                                            <p:strVal val="ppt_y"/>
                                          </p:val>
                                        </p:tav>
                                        <p:tav tm="100000">
                                          <p:val>
                                            <p:fltVal val="0.56755"/>
                                          </p:val>
                                        </p:tav>
                                      </p:tavLst>
                                    </p:anim>
                                    <p:anim calcmode="lin" valueType="num">
                                      <p:cBhvr additive="base">
                                        <p:cTn id="65" dur="500" fill="hold">
                                          <p:stCondLst>
                                            <p:cond delay="0"/>
                                          </p:stCondLst>
                                        </p:cTn>
                                        <p:tgtEl>
                                          <p:spTgt spid="32774"/>
                                        </p:tgtEl>
                                        <p:attrNameLst>
                                          <p:attrName>ppt_w</p:attrName>
                                        </p:attrNameLst>
                                      </p:cBhvr>
                                      <p:tavLst>
                                        <p:tav tm="0">
                                          <p:val>
                                            <p:strVal val="ppt_w"/>
                                          </p:val>
                                        </p:tav>
                                        <p:tav tm="100000">
                                          <p:val>
                                            <p:strVal val="#ppt_w"/>
                                          </p:val>
                                        </p:tav>
                                      </p:tavLst>
                                    </p:anim>
                                    <p:anim calcmode="lin" valueType="num">
                                      <p:cBhvr additive="base">
                                        <p:cTn id="66" dur="500" fill="hold">
                                          <p:stCondLst>
                                            <p:cond delay="0"/>
                                          </p:stCondLst>
                                        </p:cTn>
                                        <p:tgtEl>
                                          <p:spTgt spid="3277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3" grpId="3" animBg="1"/>
      <p:bldP spid="20" grpId="0"/>
      <p:bldP spid="32774" grpId="0" bldLvl="0" animBg="1"/>
      <p:bldP spid="32774" grpId="1"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出口跨境电商的主要模式</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119888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（一）按照货物是否提前进入海关特殊监管区域进行划分的模式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
        <p:nvSpPr>
          <p:cNvPr id="3" name="矩形 2"/>
          <p:cNvSpPr/>
          <p:nvPr/>
        </p:nvSpPr>
        <p:spPr>
          <a:xfrm>
            <a:off x="1176973" y="2181543"/>
            <a:ext cx="10223500" cy="230695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1．跨境电商一般出口模式</a:t>
            </a:r>
            <a:r>
              <a:rPr lang="zh-CN" sz="2400" dirty="0">
                <a:latin typeface="微软雅黑" panose="020B0503020204020204" charset="-122"/>
                <a:ea typeface="微软雅黑" panose="020B0503020204020204" charset="-122"/>
                <a:sym typeface="微软雅黑" panose="020B0503020204020204" charset="-122"/>
              </a:rPr>
              <a:t>。在该模式下，符合条件的电子商务企业或平台与海关联网，境外个人跨境网购后，电子商务企业或平台将电子订单、支付凭证、电子运单等传输给海关，电子商务企业或其代理人向海关提交申报清单，商品以邮件、快件方式运送出境。</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p:bldP spid="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出口跨境电商的主要模式</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64516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（一）按照货物是否提前进入海关特殊监管区域进行划分的模式</a:t>
            </a:r>
            <a:endParaRPr lang="zh-CN" altLang="en-US" sz="2400" b="1" dirty="0">
              <a:latin typeface="微软雅黑" panose="020B0503020204020204" charset="-122"/>
              <a:ea typeface="微软雅黑" panose="020B0503020204020204" charset="-122"/>
              <a:sym typeface="等线" charset="-122"/>
            </a:endParaRPr>
          </a:p>
        </p:txBody>
      </p:sp>
      <p:sp>
        <p:nvSpPr>
          <p:cNvPr id="3" name="矩形 2"/>
          <p:cNvSpPr/>
          <p:nvPr/>
        </p:nvSpPr>
        <p:spPr>
          <a:xfrm>
            <a:off x="983933" y="2152333"/>
            <a:ext cx="10223500" cy="286131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2．跨境电商特殊区域出口模式</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lang="zh-CN" sz="2400" dirty="0">
                <a:latin typeface="微软雅黑" panose="020B0503020204020204" charset="-122"/>
                <a:ea typeface="微软雅黑" panose="020B0503020204020204" charset="-122"/>
                <a:sym typeface="微软雅黑" panose="020B0503020204020204" charset="-122"/>
              </a:rPr>
              <a:t>在该模式下，出口电商企业先把货物经报关运到海关监管区域或保税监管场所，再根据境外消费者的订单把商品从监管区域快递到境外，即先把要通过包裹快递出口的货物经报关进入海关监管区域集货，再通过电商平台接单，以包裹或快递方式出境。</a:t>
            </a:r>
            <a:endParaRPr lang="zh-CN" sz="2400" dirty="0">
              <a:solidFill>
                <a:schemeClr val="tx1"/>
              </a:solidFill>
              <a:latin typeface="微软雅黑" panose="020B0503020204020204" charset="-122"/>
              <a:ea typeface="微软雅黑" panose="020B0503020204020204" charset="-122"/>
              <a:sym typeface="微软雅黑" panose="020B0503020204020204" charset="-122"/>
            </a:endParaRPr>
          </a:p>
          <a:p>
            <a:pPr algn="l">
              <a:lnSpc>
                <a:spcPct val="150000"/>
              </a:lnSpc>
              <a:buClrTx/>
              <a:buSzTx/>
              <a:buFontTx/>
            </a:pP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出口跨境电商的主要模式</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327660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（二）按照交互主体类型进行划分的模式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1．出口跨境电商B2B模式</a:t>
            </a:r>
          </a:p>
          <a:p>
            <a:pPr>
              <a:lnSpc>
                <a:spcPct val="150000"/>
              </a:lnSpc>
              <a:buSzTx/>
            </a:pPr>
            <a:r>
              <a:rPr sz="2400" b="1" dirty="0">
                <a:solidFill>
                  <a:srgbClr val="C00000"/>
                </a:solidFill>
                <a:latin typeface="微软雅黑" panose="020B0503020204020204" charset="-122"/>
                <a:ea typeface="微软雅黑" panose="020B0503020204020204" charset="-122"/>
                <a:sym typeface="微软雅黑" panose="020B0503020204020204" charset="-122"/>
              </a:rPr>
              <a:t>       </a:t>
            </a:r>
            <a:r>
              <a:rPr lang="zh-CN" sz="2400" dirty="0">
                <a:latin typeface="微软雅黑" panose="020B0503020204020204" charset="-122"/>
                <a:ea typeface="微软雅黑" panose="020B0503020204020204" charset="-122"/>
                <a:sym typeface="微软雅黑" panose="020B0503020204020204" charset="-122"/>
              </a:rPr>
              <a:t>出口跨境电商B2B模式，根据服务的类型可以分为：</a:t>
            </a:r>
          </a:p>
          <a:p>
            <a:pPr>
              <a:lnSpc>
                <a:spcPct val="150000"/>
              </a:lnSpc>
              <a:buSzTx/>
            </a:pPr>
            <a:r>
              <a:rPr lang="zh-CN" sz="2400" dirty="0">
                <a:latin typeface="微软雅黑" panose="020B0503020204020204" charset="-122"/>
                <a:ea typeface="微软雅黑" panose="020B0503020204020204" charset="-122"/>
                <a:sym typeface="微软雅黑" panose="020B0503020204020204" charset="-122"/>
              </a:rPr>
              <a:t>      第一，信息服务平台型跨境电商B2B模式：</a:t>
            </a:r>
            <a:r>
              <a:rPr lang="zh-CN" sz="1800" dirty="0">
                <a:latin typeface="微软雅黑" panose="020B0503020204020204" charset="-122"/>
                <a:ea typeface="微软雅黑" panose="020B0503020204020204" charset="-122"/>
                <a:sym typeface="微软雅黑" panose="020B0503020204020204" charset="-122"/>
              </a:rPr>
              <a:t>该模式是通过第三方跨境电商平台进行信息发布或信息搜索完成交易撮合服务的，其主要盈利模式包括收取会员费和增值服务费。</a:t>
            </a:r>
          </a:p>
          <a:p>
            <a:pPr>
              <a:lnSpc>
                <a:spcPct val="150000"/>
              </a:lnSpc>
              <a:buSzTx/>
            </a:pPr>
            <a:r>
              <a:rPr lang="zh-CN" sz="1800" dirty="0">
                <a:latin typeface="微软雅黑" panose="020B0503020204020204" charset="-122"/>
                <a:ea typeface="微软雅黑" panose="020B0503020204020204" charset="-122"/>
                <a:sym typeface="微软雅黑" panose="020B0503020204020204" charset="-122"/>
              </a:rPr>
              <a:t>        </a:t>
            </a:r>
            <a:r>
              <a:rPr lang="zh-CN" sz="1800" u="sng" dirty="0">
                <a:latin typeface="微软雅黑" panose="020B0503020204020204" charset="-122"/>
                <a:ea typeface="微软雅黑" panose="020B0503020204020204" charset="-122"/>
                <a:sym typeface="微软雅黑" panose="020B0503020204020204" charset="-122"/>
              </a:rPr>
              <a:t>该模式的代表企业有</a:t>
            </a:r>
            <a:r>
              <a:rPr lang="zh-CN" sz="1800" u="sng" dirty="0">
                <a:solidFill>
                  <a:srgbClr val="7030A0"/>
                </a:solidFill>
                <a:latin typeface="微软雅黑" panose="020B0503020204020204" charset="-122"/>
                <a:ea typeface="微软雅黑" panose="020B0503020204020204" charset="-122"/>
                <a:sym typeface="微软雅黑" panose="020B0503020204020204" charset="-122"/>
              </a:rPr>
              <a:t>早期的阿里巴巴国际站。</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
        <p:nvSpPr>
          <p:cNvPr id="3" name="矩形 2"/>
          <p:cNvSpPr/>
          <p:nvPr/>
        </p:nvSpPr>
        <p:spPr>
          <a:xfrm>
            <a:off x="871220" y="4644390"/>
            <a:ext cx="10056495" cy="147637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lang="zh-CN" sz="2400" dirty="0">
                <a:latin typeface="微软雅黑" panose="020B0503020204020204" charset="-122"/>
                <a:ea typeface="微软雅黑" panose="020B0503020204020204" charset="-122"/>
                <a:sym typeface="微软雅黑" panose="020B0503020204020204" charset="-122"/>
              </a:rPr>
              <a:t>  第二，交易服务平台型跨境电商B2B模式。</a:t>
            </a:r>
            <a:r>
              <a:rPr lang="zh-CN" sz="1800" dirty="0">
                <a:latin typeface="微软雅黑" panose="020B0503020204020204" charset="-122"/>
                <a:ea typeface="微软雅黑" panose="020B0503020204020204" charset="-122"/>
                <a:sym typeface="微软雅黑" panose="020B0503020204020204" charset="-122"/>
              </a:rPr>
              <a:t>该模式是能够实现买卖双方的网上交易和在线电子支付的一种商业模式，其主要盈利模式包括收取佣金以及展示费。</a:t>
            </a:r>
          </a:p>
          <a:p>
            <a:pPr algn="l">
              <a:lnSpc>
                <a:spcPct val="150000"/>
              </a:lnSpc>
              <a:buClrTx/>
              <a:buSzTx/>
              <a:buFontTx/>
            </a:pPr>
            <a:r>
              <a:rPr lang="zh-CN" sz="1800" dirty="0">
                <a:latin typeface="微软雅黑" panose="020B0503020204020204" charset="-122"/>
                <a:ea typeface="微软雅黑" panose="020B0503020204020204" charset="-122"/>
                <a:sym typeface="微软雅黑" panose="020B0503020204020204" charset="-122"/>
              </a:rPr>
              <a:t>        </a:t>
            </a:r>
            <a:r>
              <a:rPr lang="zh-CN" sz="1800" u="sng" dirty="0">
                <a:solidFill>
                  <a:schemeClr val="tx1"/>
                </a:solidFill>
                <a:latin typeface="微软雅黑" panose="020B0503020204020204" charset="-122"/>
                <a:ea typeface="微软雅黑" panose="020B0503020204020204" charset="-122"/>
                <a:sym typeface="微软雅黑" panose="020B0503020204020204" charset="-122"/>
              </a:rPr>
              <a:t>该模式的代表企业</a:t>
            </a:r>
            <a:r>
              <a:rPr lang="zh-CN" sz="1800" u="sng" dirty="0">
                <a:solidFill>
                  <a:srgbClr val="7030A0"/>
                </a:solidFill>
                <a:latin typeface="微软雅黑" panose="020B0503020204020204" charset="-122"/>
                <a:ea typeface="微软雅黑" panose="020B0503020204020204" charset="-122"/>
                <a:sym typeface="微软雅黑" panose="020B0503020204020204" charset="-122"/>
              </a:rPr>
              <a:t>有敦煌网、大龙网、易唐网等。</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P spid="3"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出口跨境电商的主要模式</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286131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（二）按照交互主体类型进行划分的模式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2．出口跨境电商B2C模式</a:t>
            </a:r>
          </a:p>
          <a:p>
            <a:pPr>
              <a:lnSpc>
                <a:spcPct val="150000"/>
              </a:lnSpc>
              <a:buSzTx/>
            </a:pPr>
            <a:r>
              <a:rPr sz="2400" b="1" dirty="0">
                <a:solidFill>
                  <a:srgbClr val="C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出口跨境电商B2C模式，根据经营主体类型可以分为平台开放型出口跨境电商B2C模式、平台自营型出口跨境电商B2C模式和混合型出口跨境电商B2C模式。</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409" name="组合 31"/>
          <p:cNvGrpSpPr/>
          <p:nvPr/>
        </p:nvGrpSpPr>
        <p:grpSpPr>
          <a:xfrm>
            <a:off x="160338" y="98425"/>
            <a:ext cx="5710237" cy="6365875"/>
            <a:chOff x="5" y="-1325"/>
            <a:chExt cx="9113" cy="10800"/>
          </a:xfrm>
        </p:grpSpPr>
        <p:sp>
          <p:nvSpPr>
            <p:cNvPr id="3" name="矩形 2"/>
            <p:cNvSpPr/>
            <p:nvPr/>
          </p:nvSpPr>
          <p:spPr>
            <a:xfrm>
              <a:off x="5" y="-1325"/>
              <a:ext cx="9113" cy="10800"/>
            </a:xfrm>
            <a:prstGeom prst="rect">
              <a:avLst/>
            </a:prstGeom>
            <a:solidFill>
              <a:srgbClr val="18478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prstClr val="white"/>
                </a:solidFill>
              </a:endParaRPr>
            </a:p>
          </p:txBody>
        </p:sp>
        <p:grpSp>
          <p:nvGrpSpPr>
            <p:cNvPr id="18435" name="组合 27"/>
            <p:cNvGrpSpPr/>
            <p:nvPr/>
          </p:nvGrpSpPr>
          <p:grpSpPr>
            <a:xfrm>
              <a:off x="2843" y="277"/>
              <a:ext cx="3436" cy="7219"/>
              <a:chOff x="2090" y="-83"/>
              <a:chExt cx="3436" cy="7219"/>
            </a:xfrm>
          </p:grpSpPr>
          <p:sp>
            <p:nvSpPr>
              <p:cNvPr id="18436" name="文本框 3"/>
              <p:cNvSpPr txBox="1"/>
              <p:nvPr/>
            </p:nvSpPr>
            <p:spPr>
              <a:xfrm>
                <a:off x="2711" y="316"/>
                <a:ext cx="2549" cy="6421"/>
              </a:xfrm>
              <a:prstGeom prst="rect">
                <a:avLst/>
              </a:prstGeom>
              <a:noFill/>
              <a:ln w="9525">
                <a:noFill/>
              </a:ln>
            </p:spPr>
            <p:txBody>
              <a:bodyPr wrap="square" anchor="t">
                <a:spAutoFit/>
              </a:bodyPr>
              <a:lstStyle/>
              <a:p>
                <a:r>
                  <a:rPr lang="zh-CN" altLang="en-US" sz="4000" b="1" dirty="0">
                    <a:solidFill>
                      <a:schemeClr val="bg1"/>
                    </a:solidFill>
                    <a:latin typeface="微软雅黑" panose="020B0503020204020204" charset="-122"/>
                    <a:ea typeface="微软雅黑" panose="020B0503020204020204" charset="-122"/>
                    <a:sym typeface="等线" charset="-122"/>
                  </a:rPr>
                  <a:t>跨境电商的理论基础与模式</a:t>
                </a:r>
              </a:p>
            </p:txBody>
          </p:sp>
          <p:sp>
            <p:nvSpPr>
              <p:cNvPr id="33" name="矩形 32"/>
              <p:cNvSpPr/>
              <p:nvPr/>
            </p:nvSpPr>
            <p:spPr>
              <a:xfrm>
                <a:off x="2090" y="-83"/>
                <a:ext cx="3436" cy="7219"/>
              </a:xfrm>
              <a:prstGeom prst="rect">
                <a:avLst/>
              </a:prstGeom>
              <a:noFill/>
              <a:ln w="539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solidFill>
                    <a:schemeClr val="bg1"/>
                  </a:solidFill>
                </a:endParaRPr>
              </a:p>
            </p:txBody>
          </p:sp>
        </p:grpSp>
      </p:grpSp>
      <p:grpSp>
        <p:nvGrpSpPr>
          <p:cNvPr id="17415" name="组合 28"/>
          <p:cNvGrpSpPr/>
          <p:nvPr/>
        </p:nvGrpSpPr>
        <p:grpSpPr>
          <a:xfrm>
            <a:off x="6261100" y="1524000"/>
            <a:ext cx="5457190" cy="988060"/>
            <a:chOff x="9683" y="2629"/>
            <a:chExt cx="8194" cy="1134"/>
          </a:xfrm>
        </p:grpSpPr>
        <p:sp>
          <p:nvSpPr>
            <p:cNvPr id="8" name="圆角矩形 7"/>
            <p:cNvSpPr/>
            <p:nvPr/>
          </p:nvSpPr>
          <p:spPr>
            <a:xfrm>
              <a:off x="9683" y="2629"/>
              <a:ext cx="8194" cy="1134"/>
            </a:xfrm>
            <a:prstGeom prst="roundRect">
              <a:avLst>
                <a:gd name="adj" fmla="val 50000"/>
              </a:avLst>
            </a:prstGeom>
            <a:noFill/>
            <a:ln w="28575">
              <a:solidFill>
                <a:srgbClr val="2259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b="1" strike="noStrike" noProof="1">
                <a:solidFill>
                  <a:schemeClr val="tx1"/>
                </a:solidFill>
                <a:latin typeface="微软雅黑" panose="020B0503020204020204" charset="-122"/>
                <a:ea typeface="微软雅黑" panose="020B0503020204020204" charset="-122"/>
              </a:endParaRPr>
            </a:p>
          </p:txBody>
        </p:sp>
        <p:sp>
          <p:nvSpPr>
            <p:cNvPr id="18440" name="文本框 8"/>
            <p:cNvSpPr txBox="1"/>
            <p:nvPr/>
          </p:nvSpPr>
          <p:spPr>
            <a:xfrm>
              <a:off x="9862" y="2833"/>
              <a:ext cx="7406" cy="528"/>
            </a:xfrm>
            <a:prstGeom prst="rect">
              <a:avLst/>
            </a:prstGeom>
            <a:noFill/>
            <a:ln w="9525">
              <a:noFill/>
            </a:ln>
          </p:spPr>
          <p:txBody>
            <a:bodyPr wrap="square" anchor="t">
              <a:spAutoFit/>
            </a:bodyPr>
            <a:lstStyle/>
            <a:p>
              <a:r>
                <a:rPr lang="zh-CN" altLang="en-US" sz="2400" b="1" dirty="0">
                  <a:solidFill>
                    <a:srgbClr val="1C4885"/>
                  </a:solidFill>
                  <a:latin typeface="微软雅黑" panose="020B0503020204020204" charset="-122"/>
                  <a:ea typeface="微软雅黑" panose="020B0503020204020204" charset="-122"/>
                  <a:sym typeface="等线" charset="-122"/>
                </a:rPr>
                <a:t>第一节  跨境电商的理论基础</a:t>
              </a:r>
            </a:p>
          </p:txBody>
        </p:sp>
      </p:grpSp>
      <p:grpSp>
        <p:nvGrpSpPr>
          <p:cNvPr id="17418" name="组合 29"/>
          <p:cNvGrpSpPr/>
          <p:nvPr/>
        </p:nvGrpSpPr>
        <p:grpSpPr>
          <a:xfrm>
            <a:off x="6261100" y="3107055"/>
            <a:ext cx="5457825" cy="888365"/>
            <a:chOff x="9217" y="4624"/>
            <a:chExt cx="10039" cy="1134"/>
          </a:xfrm>
        </p:grpSpPr>
        <p:sp>
          <p:nvSpPr>
            <p:cNvPr id="11" name="圆角矩形 10"/>
            <p:cNvSpPr/>
            <p:nvPr/>
          </p:nvSpPr>
          <p:spPr>
            <a:xfrm>
              <a:off x="9217" y="4624"/>
              <a:ext cx="10039" cy="1134"/>
            </a:xfrm>
            <a:prstGeom prst="roundRect">
              <a:avLst>
                <a:gd name="adj" fmla="val 50000"/>
              </a:avLst>
            </a:prstGeom>
            <a:noFill/>
            <a:ln w="28575">
              <a:solidFill>
                <a:srgbClr val="2259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b="1" strike="noStrike" noProof="1">
                <a:solidFill>
                  <a:schemeClr val="tx1"/>
                </a:solidFill>
                <a:latin typeface="微软雅黑" panose="020B0503020204020204" charset="-122"/>
                <a:ea typeface="微软雅黑" panose="020B0503020204020204" charset="-122"/>
              </a:endParaRPr>
            </a:p>
          </p:txBody>
        </p:sp>
        <p:sp>
          <p:nvSpPr>
            <p:cNvPr id="18443" name="文本框 11"/>
            <p:cNvSpPr txBox="1"/>
            <p:nvPr/>
          </p:nvSpPr>
          <p:spPr>
            <a:xfrm>
              <a:off x="9596" y="4832"/>
              <a:ext cx="9362" cy="588"/>
            </a:xfrm>
            <a:prstGeom prst="rect">
              <a:avLst/>
            </a:prstGeom>
            <a:noFill/>
            <a:ln w="9525">
              <a:noFill/>
            </a:ln>
          </p:spPr>
          <p:txBody>
            <a:bodyPr wrap="square" anchor="t">
              <a:spAutoFit/>
            </a:bodyPr>
            <a:lstStyle/>
            <a:p>
              <a:r>
                <a:rPr lang="zh-CN" altLang="en-US" sz="2400" b="1" dirty="0">
                  <a:solidFill>
                    <a:srgbClr val="1C4885"/>
                  </a:solidFill>
                  <a:latin typeface="微软雅黑" panose="020B0503020204020204" charset="-122"/>
                  <a:ea typeface="微软雅黑" panose="020B0503020204020204" charset="-122"/>
                  <a:sym typeface="等线" charset="-122"/>
                </a:rPr>
                <a:t>第二节  跨境电商的模式</a:t>
              </a:r>
            </a:p>
          </p:txBody>
        </p:sp>
      </p:gr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409"/>
                                        </p:tgtEl>
                                        <p:attrNameLst>
                                          <p:attrName>style.visibility</p:attrName>
                                        </p:attrNameLst>
                                      </p:cBhvr>
                                      <p:to>
                                        <p:strVal val="visible"/>
                                      </p:to>
                                    </p:set>
                                    <p:animEffect transition="in" filter="blinds(horizontal)">
                                      <p:cBhvr>
                                        <p:cTn id="7" dur="500"/>
                                        <p:tgtEl>
                                          <p:spTgt spid="17409"/>
                                        </p:tgtEl>
                                      </p:cBhvr>
                                    </p:animEffect>
                                  </p:childTnLst>
                                </p:cTn>
                              </p:par>
                              <p:par>
                                <p:cTn id="8" presetID="3" presetClass="entr" presetSubtype="10" fill="hold" nodeType="withEffect">
                                  <p:stCondLst>
                                    <p:cond delay="0"/>
                                  </p:stCondLst>
                                  <p:childTnLst>
                                    <p:set>
                                      <p:cBhvr>
                                        <p:cTn id="9" dur="1" fill="hold">
                                          <p:stCondLst>
                                            <p:cond delay="0"/>
                                          </p:stCondLst>
                                        </p:cTn>
                                        <p:tgtEl>
                                          <p:spTgt spid="17415"/>
                                        </p:tgtEl>
                                        <p:attrNameLst>
                                          <p:attrName>style.visibility</p:attrName>
                                        </p:attrNameLst>
                                      </p:cBhvr>
                                      <p:to>
                                        <p:strVal val="visible"/>
                                      </p:to>
                                    </p:set>
                                    <p:animEffect transition="in" filter="blinds(horizontal)">
                                      <p:cBhvr>
                                        <p:cTn id="10" dur="500"/>
                                        <p:tgtEl>
                                          <p:spTgt spid="17415"/>
                                        </p:tgtEl>
                                      </p:cBhvr>
                                    </p:animEffect>
                                  </p:childTnLst>
                                </p:cTn>
                              </p:par>
                              <p:par>
                                <p:cTn id="11" presetID="3" presetClass="entr" presetSubtype="10" fill="hold" nodeType="withEffect">
                                  <p:stCondLst>
                                    <p:cond delay="0"/>
                                  </p:stCondLst>
                                  <p:childTnLst>
                                    <p:set>
                                      <p:cBhvr>
                                        <p:cTn id="12" dur="1" fill="hold">
                                          <p:stCondLst>
                                            <p:cond delay="0"/>
                                          </p:stCondLst>
                                        </p:cTn>
                                        <p:tgtEl>
                                          <p:spTgt spid="17418"/>
                                        </p:tgtEl>
                                        <p:attrNameLst>
                                          <p:attrName>style.visibility</p:attrName>
                                        </p:attrNameLst>
                                      </p:cBhvr>
                                      <p:to>
                                        <p:strVal val="visible"/>
                                      </p:to>
                                    </p:set>
                                    <p:animEffect transition="in" filter="blinds(horizontal)">
                                      <p:cBhvr>
                                        <p:cTn id="13" dur="500"/>
                                        <p:tgtEl>
                                          <p:spTgt spid="17418"/>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xit" presetSubtype="4" fill="hold" nodeType="clickEffect">
                                  <p:stCondLst>
                                    <p:cond delay="0"/>
                                  </p:stCondLst>
                                  <p:childTnLst>
                                    <p:anim calcmode="lin" valueType="num">
                                      <p:cBhvr additive="base">
                                        <p:cTn id="17" dur="500"/>
                                        <p:tgtEl>
                                          <p:spTgt spid="17409"/>
                                        </p:tgtEl>
                                        <p:attrNameLst>
                                          <p:attrName>ppt_x</p:attrName>
                                        </p:attrNameLst>
                                      </p:cBhvr>
                                      <p:tavLst>
                                        <p:tav tm="0">
                                          <p:val>
                                            <p:strVal val="ppt_x"/>
                                          </p:val>
                                        </p:tav>
                                        <p:tav tm="100000">
                                          <p:val>
                                            <p:strVal val="ppt_x"/>
                                          </p:val>
                                        </p:tav>
                                      </p:tavLst>
                                    </p:anim>
                                    <p:anim calcmode="lin" valueType="num">
                                      <p:cBhvr additive="base">
                                        <p:cTn id="18" dur="500"/>
                                        <p:tgtEl>
                                          <p:spTgt spid="17409"/>
                                        </p:tgtEl>
                                        <p:attrNameLst>
                                          <p:attrName>ppt_y</p:attrName>
                                        </p:attrNameLst>
                                      </p:cBhvr>
                                      <p:tavLst>
                                        <p:tav tm="0">
                                          <p:val>
                                            <p:strVal val="ppt_y"/>
                                          </p:val>
                                        </p:tav>
                                        <p:tav tm="100000">
                                          <p:val>
                                            <p:strVal val="1+ppt_h/2"/>
                                          </p:val>
                                        </p:tav>
                                      </p:tavLst>
                                    </p:anim>
                                    <p:set>
                                      <p:cBhvr>
                                        <p:cTn id="19" dur="1" fill="hold">
                                          <p:stCondLst>
                                            <p:cond delay="499"/>
                                          </p:stCondLst>
                                        </p:cTn>
                                        <p:tgtEl>
                                          <p:spTgt spid="17409"/>
                                        </p:tgtEl>
                                        <p:attrNameLst>
                                          <p:attrName>style.visibility</p:attrName>
                                        </p:attrNameLst>
                                      </p:cBhvr>
                                      <p:to>
                                        <p:strVal val="hidden"/>
                                      </p:to>
                                    </p:set>
                                  </p:childTnLst>
                                </p:cTn>
                              </p:par>
                              <p:par>
                                <p:cTn id="20" presetID="2" presetClass="exit" presetSubtype="4" fill="hold" nodeType="withEffect">
                                  <p:stCondLst>
                                    <p:cond delay="0"/>
                                  </p:stCondLst>
                                  <p:childTnLst>
                                    <p:anim calcmode="lin" valueType="num">
                                      <p:cBhvr additive="base">
                                        <p:cTn id="21" dur="500"/>
                                        <p:tgtEl>
                                          <p:spTgt spid="17415"/>
                                        </p:tgtEl>
                                        <p:attrNameLst>
                                          <p:attrName>ppt_x</p:attrName>
                                        </p:attrNameLst>
                                      </p:cBhvr>
                                      <p:tavLst>
                                        <p:tav tm="0">
                                          <p:val>
                                            <p:strVal val="ppt_x"/>
                                          </p:val>
                                        </p:tav>
                                        <p:tav tm="100000">
                                          <p:val>
                                            <p:strVal val="ppt_x"/>
                                          </p:val>
                                        </p:tav>
                                      </p:tavLst>
                                    </p:anim>
                                    <p:anim calcmode="lin" valueType="num">
                                      <p:cBhvr additive="base">
                                        <p:cTn id="22" dur="500"/>
                                        <p:tgtEl>
                                          <p:spTgt spid="17415"/>
                                        </p:tgtEl>
                                        <p:attrNameLst>
                                          <p:attrName>ppt_y</p:attrName>
                                        </p:attrNameLst>
                                      </p:cBhvr>
                                      <p:tavLst>
                                        <p:tav tm="0">
                                          <p:val>
                                            <p:strVal val="ppt_y"/>
                                          </p:val>
                                        </p:tav>
                                        <p:tav tm="100000">
                                          <p:val>
                                            <p:strVal val="1+ppt_h/2"/>
                                          </p:val>
                                        </p:tav>
                                      </p:tavLst>
                                    </p:anim>
                                    <p:set>
                                      <p:cBhvr>
                                        <p:cTn id="23" dur="1" fill="hold">
                                          <p:stCondLst>
                                            <p:cond delay="499"/>
                                          </p:stCondLst>
                                        </p:cTn>
                                        <p:tgtEl>
                                          <p:spTgt spid="17415"/>
                                        </p:tgtEl>
                                        <p:attrNameLst>
                                          <p:attrName>style.visibility</p:attrName>
                                        </p:attrNameLst>
                                      </p:cBhvr>
                                      <p:to>
                                        <p:strVal val="hidden"/>
                                      </p:to>
                                    </p:set>
                                  </p:childTnLst>
                                </p:cTn>
                              </p:par>
                              <p:par>
                                <p:cTn id="24" presetID="2" presetClass="exit" presetSubtype="4" fill="hold" nodeType="withEffect">
                                  <p:stCondLst>
                                    <p:cond delay="0"/>
                                  </p:stCondLst>
                                  <p:childTnLst>
                                    <p:anim calcmode="lin" valueType="num">
                                      <p:cBhvr additive="base">
                                        <p:cTn id="25" dur="500"/>
                                        <p:tgtEl>
                                          <p:spTgt spid="17418"/>
                                        </p:tgtEl>
                                        <p:attrNameLst>
                                          <p:attrName>ppt_x</p:attrName>
                                        </p:attrNameLst>
                                      </p:cBhvr>
                                      <p:tavLst>
                                        <p:tav tm="0">
                                          <p:val>
                                            <p:strVal val="ppt_x"/>
                                          </p:val>
                                        </p:tav>
                                        <p:tav tm="100000">
                                          <p:val>
                                            <p:strVal val="ppt_x"/>
                                          </p:val>
                                        </p:tav>
                                      </p:tavLst>
                                    </p:anim>
                                    <p:anim calcmode="lin" valueType="num">
                                      <p:cBhvr additive="base">
                                        <p:cTn id="26" dur="500"/>
                                        <p:tgtEl>
                                          <p:spTgt spid="17418"/>
                                        </p:tgtEl>
                                        <p:attrNameLst>
                                          <p:attrName>ppt_y</p:attrName>
                                        </p:attrNameLst>
                                      </p:cBhvr>
                                      <p:tavLst>
                                        <p:tav tm="0">
                                          <p:val>
                                            <p:strVal val="ppt_y"/>
                                          </p:val>
                                        </p:tav>
                                        <p:tav tm="100000">
                                          <p:val>
                                            <p:strVal val="1+ppt_h/2"/>
                                          </p:val>
                                        </p:tav>
                                      </p:tavLst>
                                    </p:anim>
                                    <p:set>
                                      <p:cBhvr>
                                        <p:cTn id="27" dur="1" fill="hold">
                                          <p:stCondLst>
                                            <p:cond delay="499"/>
                                          </p:stCondLst>
                                        </p:cTn>
                                        <p:tgtEl>
                                          <p:spTgt spid="174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二、 出口跨境电商的主要模式</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64516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（二）按照交互主体类型进行划分的模式</a:t>
            </a:r>
            <a:endParaRPr lang="zh-CN" altLang="en-US" sz="2400" b="1" dirty="0">
              <a:latin typeface="微软雅黑" panose="020B0503020204020204" charset="-122"/>
              <a:ea typeface="微软雅黑" panose="020B0503020204020204" charset="-122"/>
              <a:sym typeface="等线" charset="-122"/>
            </a:endParaRPr>
          </a:p>
        </p:txBody>
      </p:sp>
      <p:sp>
        <p:nvSpPr>
          <p:cNvPr id="3" name="矩形 2"/>
          <p:cNvSpPr/>
          <p:nvPr/>
        </p:nvSpPr>
        <p:spPr>
          <a:xfrm>
            <a:off x="534670" y="2012950"/>
            <a:ext cx="11203305" cy="267652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  </a:t>
            </a:r>
            <a:r>
              <a:rPr lang="zh-CN" sz="2400" dirty="0">
                <a:latin typeface="微软雅黑" panose="020B0503020204020204" charset="-122"/>
                <a:ea typeface="微软雅黑" panose="020B0503020204020204" charset="-122"/>
                <a:sym typeface="微软雅黑" panose="020B0503020204020204" charset="-122"/>
              </a:rPr>
              <a:t>第一，</a:t>
            </a:r>
            <a:r>
              <a:rPr sz="2400" dirty="0">
                <a:latin typeface="微软雅黑" panose="020B0503020204020204" charset="-122"/>
                <a:ea typeface="微软雅黑" panose="020B0503020204020204" charset="-122"/>
                <a:sym typeface="微软雅黑" panose="020B0503020204020204" charset="-122"/>
              </a:rPr>
              <a:t>平台开放型出口跨境电商B2C模式</a:t>
            </a:r>
            <a:r>
              <a:rPr lang="zh-CN" sz="2400" dirty="0">
                <a:latin typeface="微软雅黑" panose="020B0503020204020204" charset="-122"/>
                <a:ea typeface="微软雅黑" panose="020B0503020204020204" charset="-122"/>
                <a:sym typeface="微软雅黑" panose="020B0503020204020204" charset="-122"/>
              </a:rPr>
              <a:t>。</a:t>
            </a:r>
            <a:r>
              <a:rPr lang="zh-CN" sz="2000" dirty="0">
                <a:latin typeface="微软雅黑" panose="020B0503020204020204" charset="-122"/>
                <a:ea typeface="微软雅黑" panose="020B0503020204020204" charset="-122"/>
                <a:sym typeface="微软雅黑" panose="020B0503020204020204" charset="-122"/>
              </a:rPr>
              <a:t>该模式的代表企业有</a:t>
            </a:r>
            <a:r>
              <a:rPr lang="zh-CN" sz="2000" dirty="0">
                <a:solidFill>
                  <a:srgbClr val="7030A0"/>
                </a:solidFill>
                <a:latin typeface="微软雅黑" panose="020B0503020204020204" charset="-122"/>
                <a:ea typeface="微软雅黑" panose="020B0503020204020204" charset="-122"/>
                <a:sym typeface="微软雅黑" panose="020B0503020204020204" charset="-122"/>
              </a:rPr>
              <a:t>全球速卖通、易贝、Wish等</a:t>
            </a:r>
            <a:r>
              <a:rPr lang="zh-CN" sz="2000" dirty="0">
                <a:latin typeface="微软雅黑" panose="020B0503020204020204" charset="-122"/>
                <a:ea typeface="微软雅黑" panose="020B0503020204020204" charset="-122"/>
                <a:sym typeface="微软雅黑" panose="020B0503020204020204" charset="-122"/>
              </a:rPr>
              <a:t>。</a:t>
            </a:r>
          </a:p>
          <a:p>
            <a:pPr>
              <a:lnSpc>
                <a:spcPct val="150000"/>
              </a:lnSpc>
              <a:buSzTx/>
            </a:pPr>
            <a:r>
              <a:rPr lang="zh-CN" sz="2400" dirty="0">
                <a:latin typeface="微软雅黑" panose="020B0503020204020204" charset="-122"/>
                <a:ea typeface="微软雅黑" panose="020B0503020204020204" charset="-122"/>
                <a:sym typeface="微软雅黑" panose="020B0503020204020204" charset="-122"/>
              </a:rPr>
              <a:t>       第二，</a:t>
            </a:r>
            <a:r>
              <a:rPr sz="2400" dirty="0">
                <a:latin typeface="微软雅黑" panose="020B0503020204020204" charset="-122"/>
                <a:ea typeface="微软雅黑" panose="020B0503020204020204" charset="-122"/>
                <a:sym typeface="微软雅黑" panose="020B0503020204020204" charset="-122"/>
              </a:rPr>
              <a:t>平台自营型出口跨境电商B2C模式</a:t>
            </a:r>
            <a:r>
              <a:rPr lang="zh-CN" sz="2400" dirty="0">
                <a:latin typeface="微软雅黑" panose="020B0503020204020204" charset="-122"/>
                <a:ea typeface="微软雅黑" panose="020B0503020204020204" charset="-122"/>
                <a:sym typeface="微软雅黑" panose="020B0503020204020204" charset="-122"/>
              </a:rPr>
              <a:t>。</a:t>
            </a:r>
            <a:r>
              <a:rPr lang="zh-CN" sz="2000" dirty="0">
                <a:latin typeface="微软雅黑" panose="020B0503020204020204" charset="-122"/>
                <a:ea typeface="微软雅黑" panose="020B0503020204020204" charset="-122"/>
                <a:sym typeface="微软雅黑" panose="020B0503020204020204" charset="-122"/>
              </a:rPr>
              <a:t>该模式的代表企业有</a:t>
            </a:r>
            <a:r>
              <a:rPr lang="zh-CN" sz="2000" dirty="0">
                <a:solidFill>
                  <a:srgbClr val="7030A0"/>
                </a:solidFill>
                <a:latin typeface="微软雅黑" panose="020B0503020204020204" charset="-122"/>
                <a:ea typeface="微软雅黑" panose="020B0503020204020204" charset="-122"/>
                <a:sym typeface="微软雅黑" panose="020B0503020204020204" charset="-122"/>
              </a:rPr>
              <a:t>环球易购、兰亭集势等</a:t>
            </a:r>
            <a:r>
              <a:rPr lang="zh-CN" sz="2000" dirty="0">
                <a:latin typeface="微软雅黑" panose="020B0503020204020204" charset="-122"/>
                <a:ea typeface="微软雅黑" panose="020B0503020204020204" charset="-122"/>
                <a:sym typeface="微软雅黑" panose="020B0503020204020204" charset="-122"/>
              </a:rPr>
              <a:t>。</a:t>
            </a:r>
          </a:p>
          <a:p>
            <a:pPr>
              <a:lnSpc>
                <a:spcPct val="150000"/>
              </a:lnSpc>
              <a:buSzTx/>
            </a:pPr>
            <a:r>
              <a:rPr lang="zh-CN" sz="2400" dirty="0">
                <a:latin typeface="微软雅黑" panose="020B0503020204020204" charset="-122"/>
                <a:ea typeface="微软雅黑" panose="020B0503020204020204" charset="-122"/>
                <a:sym typeface="微软雅黑" panose="020B0503020204020204" charset="-122"/>
              </a:rPr>
              <a:t>       第三，</a:t>
            </a:r>
            <a:r>
              <a:rPr sz="2400" dirty="0">
                <a:latin typeface="微软雅黑" panose="020B0503020204020204" charset="-122"/>
                <a:ea typeface="微软雅黑" panose="020B0503020204020204" charset="-122"/>
                <a:sym typeface="微软雅黑" panose="020B0503020204020204" charset="-122"/>
              </a:rPr>
              <a:t>混合型出口跨境电商B2C模式。</a:t>
            </a: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000" dirty="0">
                <a:latin typeface="微软雅黑" panose="020B0503020204020204" charset="-122"/>
                <a:ea typeface="微软雅黑" panose="020B0503020204020204" charset="-122"/>
                <a:sym typeface="微软雅黑" panose="020B0503020204020204" charset="-122"/>
              </a:rPr>
              <a:t>该模式的代表企业有</a:t>
            </a:r>
            <a:r>
              <a:rPr lang="zh-CN" altLang="en-US" sz="2000" dirty="0">
                <a:solidFill>
                  <a:srgbClr val="7030A0"/>
                </a:solidFill>
                <a:latin typeface="微软雅黑" panose="020B0503020204020204" charset="-122"/>
                <a:ea typeface="微软雅黑" panose="020B0503020204020204" charset="-122"/>
                <a:sym typeface="微软雅黑" panose="020B0503020204020204" charset="-122"/>
              </a:rPr>
              <a:t>亚马逊</a:t>
            </a:r>
            <a:r>
              <a:rPr lang="zh-CN" altLang="en-US" sz="2000" dirty="0">
                <a:latin typeface="微软雅黑" panose="020B0503020204020204" charset="-122"/>
                <a:ea typeface="微软雅黑" panose="020B0503020204020204" charset="-122"/>
                <a:sym typeface="微软雅黑" panose="020B0503020204020204" charset="-122"/>
              </a:rPr>
              <a:t>等。</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1220" y="1367790"/>
            <a:ext cx="10866755" cy="286131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（一）按照货物是否进入保税区划分</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1．直购进口模式</a:t>
            </a:r>
          </a:p>
          <a:p>
            <a:pPr>
              <a:lnSpc>
                <a:spcPct val="150000"/>
              </a:lnSpc>
              <a:buSzTx/>
            </a:pPr>
            <a:r>
              <a:rPr sz="2400" b="1" dirty="0">
                <a:solidFill>
                  <a:srgbClr val="C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在直购进口模式下，符合条件的进口跨境电商平台与海关联网，境内消费者在跨境网购后，电子订单、支付凭证、电子运单等就被适时地传输给海关部门，商品通过海关跨境电商专门监管场所入境，消费者按照个人邮递物品纳税</a:t>
            </a:r>
            <a:r>
              <a:rPr lang="zh-CN" altLang="en-US" sz="2000" dirty="0">
                <a:latin typeface="微软雅黑" panose="020B0503020204020204" charset="-122"/>
                <a:ea typeface="微软雅黑" panose="020B0503020204020204" charset="-122"/>
                <a:sym typeface="微软雅黑" panose="020B0503020204020204" charset="-122"/>
              </a:rPr>
              <a:t>。</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pic>
        <p:nvPicPr>
          <p:cNvPr id="3" name="图片 2"/>
          <p:cNvPicPr>
            <a:picLocks noChangeAspect="1"/>
          </p:cNvPicPr>
          <p:nvPr/>
        </p:nvPicPr>
        <p:blipFill>
          <a:blip r:embed="rId3"/>
          <a:stretch>
            <a:fillRect/>
          </a:stretch>
        </p:blipFill>
        <p:spPr>
          <a:xfrm>
            <a:off x="871220" y="4526280"/>
            <a:ext cx="3215005" cy="2058670"/>
          </a:xfrm>
          <a:prstGeom prst="rect">
            <a:avLst/>
          </a:prstGeom>
        </p:spPr>
      </p:pic>
      <p:pic>
        <p:nvPicPr>
          <p:cNvPr id="4" name="图片 3"/>
          <p:cNvPicPr>
            <a:picLocks noChangeAspect="1"/>
          </p:cNvPicPr>
          <p:nvPr/>
        </p:nvPicPr>
        <p:blipFill>
          <a:blip r:embed="rId4"/>
          <a:stretch>
            <a:fillRect/>
          </a:stretch>
        </p:blipFill>
        <p:spPr>
          <a:xfrm>
            <a:off x="4605655" y="4526280"/>
            <a:ext cx="3207385" cy="2058670"/>
          </a:xfrm>
          <a:prstGeom prst="rect">
            <a:avLst/>
          </a:prstGeom>
        </p:spPr>
      </p:pic>
      <p:pic>
        <p:nvPicPr>
          <p:cNvPr id="5" name="图片 4"/>
          <p:cNvPicPr>
            <a:picLocks noChangeAspect="1"/>
          </p:cNvPicPr>
          <p:nvPr/>
        </p:nvPicPr>
        <p:blipFill>
          <a:blip r:embed="rId5"/>
          <a:stretch>
            <a:fillRect/>
          </a:stretch>
        </p:blipFill>
        <p:spPr>
          <a:xfrm>
            <a:off x="8139430" y="4526280"/>
            <a:ext cx="3277235" cy="2059305"/>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1505"/>
                                        </p:tgtEl>
                                        <p:attrNameLst>
                                          <p:attrName>style.visibility</p:attrName>
                                        </p:attrNameLst>
                                      </p:cBhvr>
                                      <p:to>
                                        <p:strVal val="visible"/>
                                      </p:to>
                                    </p:set>
                                    <p:animEffect transition="in" filter="wheel(1)">
                                      <p:cBhvr>
                                        <p:cTn id="7" dur="2000"/>
                                        <p:tgtEl>
                                          <p:spTgt spid="2150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heel(1)">
                                      <p:cBhvr>
                                        <p:cTn id="10" dur="2000"/>
                                        <p:tgtEl>
                                          <p:spTgt spid="13"/>
                                        </p:tgtEl>
                                      </p:cBhvr>
                                    </p:animEffect>
                                  </p:childTnLst>
                                </p:cTn>
                              </p:par>
                              <p:par>
                                <p:cTn id="11" presetID="21" presetClass="entr" presetSubtype="1" fill="hold" grpId="1"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wheel(1)">
                                      <p:cBhvr>
                                        <p:cTn id="13" dur="2000"/>
                                        <p:tgtEl>
                                          <p:spTgt spid="20"/>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heel(1)">
                                      <p:cBhvr>
                                        <p:cTn id="16" dur="2000"/>
                                        <p:tgtEl>
                                          <p:spTgt spid="2"/>
                                        </p:tgtEl>
                                      </p:cBhvr>
                                    </p:animEffect>
                                  </p:childTnLst>
                                </p:cTn>
                              </p:par>
                              <p:par>
                                <p:cTn id="17" presetID="21" presetClass="entr" presetSubtype="1"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heel(1)">
                                      <p:cBhvr>
                                        <p:cTn id="19" dur="2000"/>
                                        <p:tgtEl>
                                          <p:spTgt spid="3"/>
                                        </p:tgtEl>
                                      </p:cBhvr>
                                    </p:animEffect>
                                  </p:childTnLst>
                                </p:cTn>
                              </p:par>
                              <p:par>
                                <p:cTn id="20" presetID="21" presetClass="entr" presetSubtype="1"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heel(1)">
                                      <p:cBhvr>
                                        <p:cTn id="22" dur="2000"/>
                                        <p:tgtEl>
                                          <p:spTgt spid="4"/>
                                        </p:tgtEl>
                                      </p:cBhvr>
                                    </p:animEffect>
                                  </p:childTnLst>
                                </p:cTn>
                              </p:par>
                              <p:par>
                                <p:cTn id="23" presetID="21" presetClass="entr" presetSubtype="1"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heel(1)">
                                      <p:cBhvr>
                                        <p:cTn id="25"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20" grpId="1"/>
      <p:bldP spid="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119888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（一）按照货物是否进入保税区划分</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2．保税进口模式</a:t>
            </a:r>
            <a:endParaRPr lang="zh-CN" altLang="en-US" sz="2400" b="1" dirty="0">
              <a:latin typeface="微软雅黑" panose="020B0503020204020204" charset="-122"/>
              <a:ea typeface="微软雅黑" panose="020B0503020204020204" charset="-122"/>
              <a:sym typeface="等线" charset="-122"/>
            </a:endParaRPr>
          </a:p>
        </p:txBody>
      </p:sp>
      <p:sp>
        <p:nvSpPr>
          <p:cNvPr id="3" name="矩形 2"/>
          <p:cNvSpPr/>
          <p:nvPr/>
        </p:nvSpPr>
        <p:spPr>
          <a:xfrm>
            <a:off x="735330" y="2488565"/>
            <a:ext cx="11003280" cy="175323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在保税进口模式下，相关经营主体将国外商品整批地运至国内海关监管场所——保税区。境内消费者在平台上下单后，商品从保税区直接发出，在海关、商检等部门的监管下实现快速通关，一般几天内就能配送至消费者手中。</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pic>
        <p:nvPicPr>
          <p:cNvPr id="4" name="图片 3"/>
          <p:cNvPicPr>
            <a:picLocks noChangeAspect="1"/>
          </p:cNvPicPr>
          <p:nvPr/>
        </p:nvPicPr>
        <p:blipFill>
          <a:blip r:embed="rId3"/>
          <a:stretch>
            <a:fillRect/>
          </a:stretch>
        </p:blipFill>
        <p:spPr>
          <a:xfrm>
            <a:off x="735330" y="4389755"/>
            <a:ext cx="3196590" cy="2131695"/>
          </a:xfrm>
          <a:prstGeom prst="rect">
            <a:avLst/>
          </a:prstGeom>
        </p:spPr>
      </p:pic>
      <p:pic>
        <p:nvPicPr>
          <p:cNvPr id="5" name="图片 4"/>
          <p:cNvPicPr>
            <a:picLocks noChangeAspect="1"/>
          </p:cNvPicPr>
          <p:nvPr/>
        </p:nvPicPr>
        <p:blipFill>
          <a:blip r:embed="rId4"/>
          <a:stretch>
            <a:fillRect/>
          </a:stretch>
        </p:blipFill>
        <p:spPr>
          <a:xfrm>
            <a:off x="4299585" y="4389755"/>
            <a:ext cx="3570605" cy="2131060"/>
          </a:xfrm>
          <a:prstGeom prst="rect">
            <a:avLst/>
          </a:prstGeom>
        </p:spPr>
      </p:pic>
      <p:pic>
        <p:nvPicPr>
          <p:cNvPr id="6" name="图片 5"/>
          <p:cNvPicPr>
            <a:picLocks noChangeAspect="1"/>
          </p:cNvPicPr>
          <p:nvPr/>
        </p:nvPicPr>
        <p:blipFill>
          <a:blip r:embed="rId5"/>
          <a:stretch>
            <a:fillRect/>
          </a:stretch>
        </p:blipFill>
        <p:spPr>
          <a:xfrm>
            <a:off x="8289925" y="4389755"/>
            <a:ext cx="3448685" cy="2131060"/>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2000"/>
                                        <p:tgtEl>
                                          <p:spTgt spid="13"/>
                                        </p:tgtEl>
                                      </p:cBhvr>
                                    </p:animEffect>
                                  </p:childTnLst>
                                </p:cTn>
                              </p:par>
                              <p:par>
                                <p:cTn id="8" presetID="21" presetClass="entr" presetSubtype="1" fill="hold" grpId="1"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wheel(1)">
                                      <p:cBhvr>
                                        <p:cTn id="10" dur="2000"/>
                                        <p:tgtEl>
                                          <p:spTgt spid="20"/>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heel(1)">
                                      <p:cBhvr>
                                        <p:cTn id="16" dur="2000"/>
                                        <p:tgtEl>
                                          <p:spTgt spid="3"/>
                                        </p:tgtEl>
                                      </p:cBhvr>
                                    </p:animEffect>
                                  </p:childTnLst>
                                </p:cTn>
                              </p:par>
                              <p:par>
                                <p:cTn id="17" presetID="21" presetClass="entr" presetSubtype="1"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heel(1)">
                                      <p:cBhvr>
                                        <p:cTn id="19" dur="2000"/>
                                        <p:tgtEl>
                                          <p:spTgt spid="4"/>
                                        </p:tgtEl>
                                      </p:cBhvr>
                                    </p:animEffect>
                                  </p:childTnLst>
                                </p:cTn>
                              </p:par>
                              <p:par>
                                <p:cTn id="20" presetID="21" presetClass="entr" presetSubtype="1"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heel(1)">
                                      <p:cBhvr>
                                        <p:cTn id="22" dur="2000"/>
                                        <p:tgtEl>
                                          <p:spTgt spid="5"/>
                                        </p:tgtEl>
                                      </p:cBhvr>
                                    </p:animEffect>
                                  </p:childTnLst>
                                </p:cTn>
                              </p:par>
                              <p:par>
                                <p:cTn id="23" presetID="21" presetClass="entr" presetSubtype="1"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heel(1)">
                                      <p:cBhvr>
                                        <p:cTn id="25"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20" grpId="1"/>
      <p:bldP spid="2" grpId="0"/>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3351046"/>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（二）按照交易主体交互类型划分</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1．进口跨境电商B2B模式</a:t>
            </a:r>
          </a:p>
          <a:p>
            <a:pPr>
              <a:lnSpc>
                <a:spcPct val="150000"/>
              </a:lnSpc>
              <a:buSzTx/>
            </a:pPr>
            <a:r>
              <a:rPr sz="2400" b="1" dirty="0">
                <a:solidFill>
                  <a:srgbClr val="C00000"/>
                </a:solidFill>
                <a:latin typeface="微软雅黑" panose="020B0503020204020204" charset="-122"/>
                <a:ea typeface="微软雅黑" panose="020B0503020204020204" charset="-122"/>
                <a:sym typeface="微软雅黑" panose="020B0503020204020204" charset="-122"/>
              </a:rPr>
              <a:t>      </a:t>
            </a:r>
            <a:r>
              <a:rPr sz="2400" dirty="0">
                <a:latin typeface="微软雅黑" panose="020B0503020204020204" charset="-122"/>
                <a:ea typeface="微软雅黑" panose="020B0503020204020204" charset="-122"/>
                <a:sym typeface="微软雅黑" panose="020B0503020204020204" charset="-122"/>
              </a:rPr>
              <a:t>在进口跨境电商B2B模式下，交易的双方是企业对企业，主要参与者为工厂和外贸公司，是由境内的工厂和外贸公司通过平台与境外的工厂或外贸公司达成商品买入交易。该模式在跨境电商的成交量中居于主导地位。</a:t>
            </a:r>
            <a:endParaRPr lang="en-US"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400" dirty="0">
                <a:latin typeface="微软雅黑" panose="020B0503020204020204" charset="-122"/>
                <a:ea typeface="微软雅黑" panose="020B0503020204020204" charset="-122"/>
                <a:sym typeface="微软雅黑" panose="020B0503020204020204" charset="-122"/>
              </a:rPr>
              <a:t>该模式的代表性企业有</a:t>
            </a:r>
            <a:r>
              <a:rPr lang="zh-CN" altLang="en-US" sz="2400" dirty="0">
                <a:solidFill>
                  <a:srgbClr val="7030A0"/>
                </a:solidFill>
                <a:latin typeface="微软雅黑" panose="020B0503020204020204" charset="-122"/>
                <a:ea typeface="微软雅黑" panose="020B0503020204020204" charset="-122"/>
                <a:sym typeface="微软雅黑" panose="020B0503020204020204" charset="-122"/>
              </a:rPr>
              <a:t>海带网（视频</a:t>
            </a:r>
            <a:r>
              <a:rPr lang="en-US" altLang="zh-CN" sz="2400" dirty="0">
                <a:solidFill>
                  <a:srgbClr val="7030A0"/>
                </a:solidFill>
                <a:latin typeface="微软雅黑" panose="020B0503020204020204" charset="-122"/>
                <a:ea typeface="微软雅黑" panose="020B0503020204020204" charset="-122"/>
                <a:sym typeface="微软雅黑" panose="020B0503020204020204" charset="-122"/>
              </a:rPr>
              <a:t>2-3</a:t>
            </a:r>
            <a:r>
              <a:rPr lang="zh-CN" altLang="en-US" sz="2400" dirty="0">
                <a:solidFill>
                  <a:srgbClr val="7030A0"/>
                </a:solidFill>
                <a:latin typeface="微软雅黑" panose="020B0503020204020204" charset="-122"/>
                <a:ea typeface="微软雅黑" panose="020B0503020204020204" charset="-122"/>
                <a:sym typeface="微软雅黑" panose="020B0503020204020204" charset="-122"/>
              </a:rPr>
              <a:t>）。</a:t>
            </a: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119888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（二）按照交易主体交互类型划分</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endParaRPr lang="zh-CN" altLang="en-US" sz="2400" dirty="0">
              <a:latin typeface="微软雅黑" panose="020B0503020204020204" charset="-122"/>
              <a:ea typeface="微软雅黑" panose="020B0503020204020204" charset="-122"/>
              <a:sym typeface="等线" charset="-122"/>
            </a:endParaRPr>
          </a:p>
        </p:txBody>
      </p:sp>
      <p:sp>
        <p:nvSpPr>
          <p:cNvPr id="3" name="矩形 2"/>
          <p:cNvSpPr/>
          <p:nvPr/>
        </p:nvSpPr>
        <p:spPr>
          <a:xfrm>
            <a:off x="632143" y="1961833"/>
            <a:ext cx="10223500" cy="452310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2．进口跨境电商B2C模式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在进口跨境电商B2C模式下，交易的双方是企业对消费者个人。跨境进口B2C平台既可以自营，也可以向海外商家招商入驻平台。在向海外商家招商入驻平台方面，跨境电商平台邀请境外生产厂商进驻，电商平台将接收到的消费者订单信息发给境外厂商，后者则按照订单信息以零售的形式向消费者发送货物。</a:t>
            </a:r>
            <a:r>
              <a:rPr lang="zh-CN" altLang="en-US" sz="2400" b="1" dirty="0">
                <a:latin typeface="微软雅黑" panose="020B0503020204020204" charset="-122"/>
                <a:ea typeface="微软雅黑" panose="020B0503020204020204" charset="-122"/>
                <a:sym typeface="微软雅黑" panose="020B0503020204020204" charset="-122"/>
              </a:rPr>
              <a:t>   </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000" b="1" dirty="0">
                <a:latin typeface="微软雅黑" panose="020B0503020204020204" charset="-122"/>
                <a:ea typeface="微软雅黑" panose="020B0503020204020204" charset="-122"/>
                <a:sym typeface="微软雅黑" panose="020B0503020204020204" charset="-122"/>
              </a:rPr>
              <a:t>  </a:t>
            </a:r>
            <a:r>
              <a:rPr sz="2000" dirty="0">
                <a:latin typeface="微软雅黑" panose="020B0503020204020204" charset="-122"/>
                <a:ea typeface="微软雅黑" panose="020B0503020204020204" charset="-122"/>
                <a:sym typeface="微软雅黑" panose="020B0503020204020204" charset="-122"/>
              </a:rPr>
              <a:t>该模式的代表性企业有</a:t>
            </a:r>
            <a:r>
              <a:rPr lang="zh-CN" altLang="en-US" sz="2000" dirty="0">
                <a:solidFill>
                  <a:srgbClr val="7030A0"/>
                </a:solidFill>
                <a:latin typeface="微软雅黑" panose="020B0503020204020204" charset="-122"/>
                <a:ea typeface="微软雅黑" panose="020B0503020204020204" charset="-122"/>
                <a:sym typeface="微软雅黑" panose="020B0503020204020204" charset="-122"/>
              </a:rPr>
              <a:t>苏宁全球购、京东海囤全球、考拉海购、天猫国际、顺丰海淘、聚美全球购等</a:t>
            </a:r>
            <a:r>
              <a:rPr lang="zh-CN" altLang="en-US" sz="2400" dirty="0">
                <a:latin typeface="微软雅黑" panose="020B0503020204020204" charset="-122"/>
                <a:ea typeface="微软雅黑" panose="020B0503020204020204" charset="-122"/>
                <a:sym typeface="微软雅黑" panose="020B0503020204020204" charset="-122"/>
              </a:rPr>
              <a:t>。 </a:t>
            </a:r>
            <a:endParaRPr lang="zh-CN" altLang="en-US" sz="2400"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64516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（二）按照交易主体交互类型划分</a:t>
            </a:r>
            <a:endParaRPr lang="zh-CN" sz="2000" dirty="0">
              <a:solidFill>
                <a:srgbClr val="7030A0"/>
              </a:solidFill>
              <a:latin typeface="微软雅黑" panose="020B0503020204020204" charset="-122"/>
              <a:ea typeface="微软雅黑" panose="020B0503020204020204" charset="-122"/>
              <a:sym typeface="微软雅黑" panose="020B0503020204020204" charset="-122"/>
            </a:endParaRPr>
          </a:p>
        </p:txBody>
      </p:sp>
      <p:sp>
        <p:nvSpPr>
          <p:cNvPr id="3" name="矩形 2"/>
          <p:cNvSpPr/>
          <p:nvPr/>
        </p:nvSpPr>
        <p:spPr>
          <a:xfrm>
            <a:off x="870903" y="2181543"/>
            <a:ext cx="10223500" cy="2797048"/>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3．进口跨境电商C2C模式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进口跨境电商C2C模式实行的是海外买手制，是个人代购的规模化和平台化。海外买手（个人代购）入驻进口跨境电商C2C平台开店，并通过建立自己的个人信任机制和风格格调吸引同类人群的关注和下单购买。</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000" b="1" dirty="0">
                <a:latin typeface="微软雅黑" panose="020B0503020204020204" charset="-122"/>
                <a:ea typeface="微软雅黑" panose="020B0503020204020204" charset="-122"/>
                <a:sym typeface="微软雅黑" panose="020B0503020204020204" charset="-122"/>
              </a:rPr>
              <a:t>  </a:t>
            </a:r>
            <a:r>
              <a:rPr sz="2000" dirty="0">
                <a:latin typeface="微软雅黑" panose="020B0503020204020204" charset="-122"/>
                <a:ea typeface="微软雅黑" panose="020B0503020204020204" charset="-122"/>
                <a:sym typeface="微软雅黑" panose="020B0503020204020204" charset="-122"/>
              </a:rPr>
              <a:t>该模式的代表性企业有</a:t>
            </a:r>
            <a:r>
              <a:rPr sz="2000" dirty="0">
                <a:solidFill>
                  <a:srgbClr val="7030A0"/>
                </a:solidFill>
                <a:latin typeface="微软雅黑" panose="020B0503020204020204" charset="-122"/>
                <a:ea typeface="微软雅黑" panose="020B0503020204020204" charset="-122"/>
                <a:sym typeface="微软雅黑" panose="020B0503020204020204" charset="-122"/>
              </a:rPr>
              <a:t>淘宝全球购、淘世界、洋码头</a:t>
            </a:r>
            <a:r>
              <a:rPr lang="zh-CN" sz="2000" dirty="0">
                <a:solidFill>
                  <a:srgbClr val="7030A0"/>
                </a:solidFill>
                <a:latin typeface="微软雅黑" panose="020B0503020204020204" charset="-122"/>
                <a:ea typeface="微软雅黑" panose="020B0503020204020204" charset="-122"/>
                <a:sym typeface="微软雅黑" panose="020B0503020204020204" charset="-122"/>
              </a:rPr>
              <a:t>。</a:t>
            </a: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341503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sz="2400" b="1" dirty="0">
                <a:latin typeface="微软雅黑" panose="020B0503020204020204" charset="-122"/>
                <a:ea typeface="微软雅黑" panose="020B0503020204020204" charset="-122"/>
                <a:sym typeface="微软雅黑" panose="020B0503020204020204" charset="-122"/>
              </a:rPr>
              <a:t>（三）按照经营主体类型划分</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1．平台开放型进口跨境电商模式</a:t>
            </a:r>
            <a:endParaRPr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在平台开放型进口跨境电商模式下，平台面向海外品牌、优质经销商、大型连锁超市等海外公司实体进行招商，由海外公司实体入驻平台，并由后者提供各类服务。</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000" b="1" dirty="0">
                <a:latin typeface="微软雅黑" panose="020B0503020204020204" charset="-122"/>
                <a:ea typeface="微软雅黑" panose="020B0503020204020204" charset="-122"/>
                <a:sym typeface="微软雅黑" panose="020B0503020204020204" charset="-122"/>
              </a:rPr>
              <a:t>  </a:t>
            </a:r>
            <a:r>
              <a:rPr sz="2000" dirty="0">
                <a:latin typeface="微软雅黑" panose="020B0503020204020204" charset="-122"/>
                <a:ea typeface="微软雅黑" panose="020B0503020204020204" charset="-122"/>
                <a:sym typeface="微软雅黑" panose="020B0503020204020204" charset="-122"/>
              </a:rPr>
              <a:t>该模式的代表性企业有</a:t>
            </a:r>
            <a:r>
              <a:rPr sz="2000" dirty="0">
                <a:solidFill>
                  <a:srgbClr val="7030A0"/>
                </a:solidFill>
                <a:latin typeface="微软雅黑" panose="020B0503020204020204" charset="-122"/>
                <a:ea typeface="微软雅黑" panose="020B0503020204020204" charset="-122"/>
                <a:sym typeface="微软雅黑" panose="020B0503020204020204" charset="-122"/>
              </a:rPr>
              <a:t>成立初期的天猫国际</a:t>
            </a:r>
            <a:r>
              <a:rPr lang="zh-CN" sz="2000" dirty="0">
                <a:solidFill>
                  <a:srgbClr val="7030A0"/>
                </a:solidFill>
                <a:latin typeface="微软雅黑" panose="020B0503020204020204" charset="-122"/>
                <a:ea typeface="微软雅黑" panose="020B0503020204020204" charset="-122"/>
                <a:sym typeface="微软雅黑" panose="020B0503020204020204" charset="-122"/>
              </a:rPr>
              <a:t>。</a:t>
            </a: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000" fill="hold">
                                          <p:stCondLst>
                                            <p:cond delay="0"/>
                                          </p:stCondLst>
                                        </p:cTn>
                                        <p:tgtEl>
                                          <p:spTgt spid="2">
                                            <p:txEl>
                                              <p:pRg st="1" end="1"/>
                                            </p:txEl>
                                          </p:spTgt>
                                        </p:tgtEl>
                                        <p:attrNameLst>
                                          <p:attrName>style.visibility</p:attrName>
                                        </p:attrNameLst>
                                      </p:cBhvr>
                                      <p:to>
                                        <p:strVal val="visible"/>
                                      </p:to>
                                    </p:set>
                                    <p:animEffect transition="in" filter="diamond(in)">
                                      <p:cBhvr>
                                        <p:cTn id="7" dur="1000"/>
                                        <p:tgtEl>
                                          <p:spTgt spid="2">
                                            <p:txEl>
                                              <p:pRg st="1" end="1"/>
                                            </p:txEl>
                                          </p:spTgt>
                                        </p:tgtEl>
                                      </p:cBhvr>
                                    </p:animEffect>
                                  </p:childTnLst>
                                </p:cTn>
                              </p:par>
                              <p:par>
                                <p:cTn id="8" presetID="8" presetClass="entr" presetSubtype="16" fill="hold" nodeType="withEffect">
                                  <p:stCondLst>
                                    <p:cond delay="0"/>
                                  </p:stCondLst>
                                  <p:childTnLst>
                                    <p:set>
                                      <p:cBhvr>
                                        <p:cTn id="9" dur="1000" fill="hold">
                                          <p:stCondLst>
                                            <p:cond delay="0"/>
                                          </p:stCondLst>
                                        </p:cTn>
                                        <p:tgtEl>
                                          <p:spTgt spid="2">
                                            <p:txEl>
                                              <p:pRg st="2" end="2"/>
                                            </p:txEl>
                                          </p:spTgt>
                                        </p:tgtEl>
                                        <p:attrNameLst>
                                          <p:attrName>style.visibility</p:attrName>
                                        </p:attrNameLst>
                                      </p:cBhvr>
                                      <p:to>
                                        <p:strVal val="visible"/>
                                      </p:to>
                                    </p:set>
                                    <p:animEffect transition="in" filter="diamond(in)">
                                      <p:cBhvr>
                                        <p:cTn id="10" dur="1000"/>
                                        <p:tgtEl>
                                          <p:spTgt spid="2">
                                            <p:txEl>
                                              <p:pRg st="2" end="2"/>
                                            </p:txEl>
                                          </p:spTgt>
                                        </p:tgtEl>
                                      </p:cBhvr>
                                    </p:animEffect>
                                  </p:childTnLst>
                                </p:cTn>
                              </p:par>
                              <p:par>
                                <p:cTn id="11" presetID="8" presetClass="entr" presetSubtype="16" fill="hold" nodeType="withEffect">
                                  <p:stCondLst>
                                    <p:cond delay="0"/>
                                  </p:stCondLst>
                                  <p:childTnLst>
                                    <p:set>
                                      <p:cBhvr>
                                        <p:cTn id="12" dur="1000" fill="hold">
                                          <p:stCondLst>
                                            <p:cond delay="0"/>
                                          </p:stCondLst>
                                        </p:cTn>
                                        <p:tgtEl>
                                          <p:spTgt spid="2">
                                            <p:txEl>
                                              <p:pRg st="3" end="3"/>
                                            </p:txEl>
                                          </p:spTgt>
                                        </p:tgtEl>
                                        <p:attrNameLst>
                                          <p:attrName>style.visibility</p:attrName>
                                        </p:attrNameLst>
                                      </p:cBhvr>
                                      <p:to>
                                        <p:strVal val="visible"/>
                                      </p:to>
                                    </p:set>
                                    <p:animEffect transition="in" filter="diamond(in)">
                                      <p:cBhvr>
                                        <p:cTn id="13" dur="10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72503" y="1260158"/>
            <a:ext cx="10223500" cy="645160"/>
          </a:xfrm>
          <a:prstGeom prst="rect">
            <a:avLst/>
          </a:prstGeom>
          <a:noFill/>
          <a:ln w="9525">
            <a:noFill/>
          </a:ln>
        </p:spPr>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（三）按照经营主体类型划分</a:t>
            </a:r>
            <a:endParaRPr lang="zh-CN" sz="2000" dirty="0">
              <a:solidFill>
                <a:srgbClr val="7030A0"/>
              </a:solidFill>
              <a:latin typeface="微软雅黑" panose="020B0503020204020204" charset="-122"/>
              <a:ea typeface="微软雅黑" panose="020B0503020204020204" charset="-122"/>
              <a:sym typeface="微软雅黑" panose="020B0503020204020204" charset="-122"/>
            </a:endParaRPr>
          </a:p>
        </p:txBody>
      </p:sp>
      <p:sp>
        <p:nvSpPr>
          <p:cNvPr id="3" name="矩形 2"/>
          <p:cNvSpPr/>
          <p:nvPr/>
        </p:nvSpPr>
        <p:spPr>
          <a:xfrm>
            <a:off x="780415" y="1905635"/>
            <a:ext cx="10958830" cy="341503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2．平台自营型进口跨境电商模式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在平台自营型进口跨境电商模式下，平台采取自营直采方式，通过与海外品牌、优质经销商、大型连锁超市等建立密切的合作关系，所有商品均由经验丰富的专业团队赴海外进行严选，并对所有供应商资质进行严格审核，在源头上把控商品品质。</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lang="zh-CN" altLang="en-US" sz="2000" b="1" dirty="0">
                <a:latin typeface="微软雅黑" panose="020B0503020204020204" charset="-122"/>
                <a:ea typeface="微软雅黑" panose="020B0503020204020204" charset="-122"/>
                <a:sym typeface="微软雅黑" panose="020B0503020204020204" charset="-122"/>
              </a:rPr>
              <a:t>  </a:t>
            </a:r>
            <a:r>
              <a:rPr sz="2000" dirty="0">
                <a:latin typeface="微软雅黑" panose="020B0503020204020204" charset="-122"/>
                <a:ea typeface="微软雅黑" panose="020B0503020204020204" charset="-122"/>
                <a:sym typeface="微软雅黑" panose="020B0503020204020204" charset="-122"/>
              </a:rPr>
              <a:t>该模式的代表性企业有</a:t>
            </a:r>
            <a:r>
              <a:rPr sz="2000" dirty="0">
                <a:solidFill>
                  <a:srgbClr val="7030A0"/>
                </a:solidFill>
                <a:latin typeface="微软雅黑" panose="020B0503020204020204" charset="-122"/>
                <a:ea typeface="微软雅黑" panose="020B0503020204020204" charset="-122"/>
                <a:sym typeface="微软雅黑" panose="020B0503020204020204" charset="-122"/>
              </a:rPr>
              <a:t>畅购天下、顺丰海淘</a:t>
            </a:r>
            <a:r>
              <a:rPr lang="zh-CN" sz="2000" dirty="0">
                <a:solidFill>
                  <a:srgbClr val="7030A0"/>
                </a:solidFill>
                <a:latin typeface="微软雅黑" panose="020B0503020204020204" charset="-122"/>
                <a:ea typeface="微软雅黑" panose="020B0503020204020204" charset="-122"/>
                <a:sym typeface="微软雅黑" panose="020B0503020204020204" charset="-122"/>
              </a:rPr>
              <a:t>。</a:t>
            </a:r>
          </a:p>
        </p:txBody>
      </p:sp>
      <p:pic>
        <p:nvPicPr>
          <p:cNvPr id="4" name="图片 3"/>
          <p:cNvPicPr>
            <a:picLocks noChangeAspect="1"/>
          </p:cNvPicPr>
          <p:nvPr/>
        </p:nvPicPr>
        <p:blipFill>
          <a:blip r:embed="rId3"/>
          <a:stretch>
            <a:fillRect/>
          </a:stretch>
        </p:blipFill>
        <p:spPr>
          <a:xfrm>
            <a:off x="780415" y="5440680"/>
            <a:ext cx="3012440" cy="1226820"/>
          </a:xfrm>
          <a:prstGeom prst="rect">
            <a:avLst/>
          </a:prstGeom>
        </p:spPr>
      </p:pic>
      <p:pic>
        <p:nvPicPr>
          <p:cNvPr id="5" name="图片 4"/>
          <p:cNvPicPr>
            <a:picLocks noChangeAspect="1"/>
          </p:cNvPicPr>
          <p:nvPr/>
        </p:nvPicPr>
        <p:blipFill>
          <a:blip r:embed="rId4"/>
          <a:stretch>
            <a:fillRect/>
          </a:stretch>
        </p:blipFill>
        <p:spPr>
          <a:xfrm>
            <a:off x="10176510" y="5440680"/>
            <a:ext cx="1562100" cy="1057275"/>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1"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blinds(horizontal)">
                                      <p:cBhvr>
                                        <p:cTn id="10" dur="500"/>
                                        <p:tgtEl>
                                          <p:spTgt spid="20"/>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linds(horizontal)">
                                      <p:cBhvr>
                                        <p:cTn id="16" dur="500"/>
                                        <p:tgtEl>
                                          <p:spTgt spid="3"/>
                                        </p:tgtEl>
                                      </p:cBhvr>
                                    </p:animEffect>
                                  </p:childTnLst>
                                </p:cTn>
                              </p:par>
                              <p:par>
                                <p:cTn id="17" presetID="3" presetClass="entr" presetSubtype="1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linds(horizontal)">
                                      <p:cBhvr>
                                        <p:cTn id="19" dur="500"/>
                                        <p:tgtEl>
                                          <p:spTgt spid="4"/>
                                        </p:tgtEl>
                                      </p:cBhvr>
                                    </p:animEffect>
                                  </p:childTnLst>
                                </p:cTn>
                              </p:par>
                              <p:par>
                                <p:cTn id="20" presetID="3" presetClass="entr" presetSubtype="1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20" grpId="1"/>
      <p:bldP spid="2" grpId="0"/>
      <p:bldP spid="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7030A0"/>
                  </a:solidFill>
                  <a:latin typeface="微软雅黑" panose="020B0503020204020204" charset="-122"/>
                  <a:ea typeface="微软雅黑" panose="020B0503020204020204" charset="-122"/>
                  <a:sym typeface="等线" charset="-122"/>
                </a:rPr>
                <a:t>二、 进口跨境电商的主要模式</a:t>
              </a:r>
              <a:endParaRPr lang="zh-CN" altLang="en-US" sz="3200" b="1" dirty="0">
                <a:solidFill>
                  <a:srgbClr val="1C4885"/>
                </a:solidFill>
                <a:latin typeface="微软雅黑" panose="020B0503020204020204" charset="-122"/>
                <a:ea typeface="微软雅黑" panose="020B0503020204020204" charset="-122"/>
                <a:sym typeface="等线" charset="-122"/>
              </a:endParaRP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52400" y="278130"/>
            <a:ext cx="11887200" cy="627253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870903" y="1367473"/>
            <a:ext cx="10223500" cy="581057"/>
          </a:xfrm>
          <a:prstGeom prst="rect">
            <a:avLst/>
          </a:prstGeom>
          <a:noFill/>
          <a:ln w="9525">
            <a:noFill/>
          </a:ln>
        </p:spPr>
        <p:txBody>
          <a:bodyPr wrap="square" anchor="t">
            <a:spAutoFit/>
          </a:bodyPr>
          <a:lstStyle/>
          <a:p>
            <a:pPr>
              <a:lnSpc>
                <a:spcPct val="150000"/>
              </a:lnSpc>
              <a:buSzTx/>
            </a:pPr>
            <a:r>
              <a:rPr sz="2400" b="1" dirty="0">
                <a:latin typeface="微软雅黑" panose="020B0503020204020204" charset="-122"/>
                <a:ea typeface="微软雅黑" panose="020B0503020204020204" charset="-122"/>
                <a:sym typeface="微软雅黑" panose="020B0503020204020204" charset="-122"/>
              </a:rPr>
              <a:t>（三）按照经营主体类型划分</a:t>
            </a:r>
            <a:endParaRPr lang="zh-CN" sz="2000" dirty="0">
              <a:solidFill>
                <a:srgbClr val="7030A0"/>
              </a:solidFill>
              <a:latin typeface="微软雅黑" panose="020B0503020204020204" charset="-122"/>
              <a:ea typeface="微软雅黑" panose="020B0503020204020204" charset="-122"/>
              <a:sym typeface="微软雅黑" panose="020B0503020204020204" charset="-122"/>
            </a:endParaRPr>
          </a:p>
        </p:txBody>
      </p:sp>
      <p:sp>
        <p:nvSpPr>
          <p:cNvPr id="3" name="矩形 2"/>
          <p:cNvSpPr/>
          <p:nvPr/>
        </p:nvSpPr>
        <p:spPr>
          <a:xfrm>
            <a:off x="871220" y="2012950"/>
            <a:ext cx="10223500" cy="230695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3．混合型进口跨境电商模式</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在混合型进口跨境电商模式下，平台与海外品牌、优质经销商、大型连锁超市等海外商家的合作更为自由，包括平台开放模式和平台自营模式。</a:t>
            </a: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r>
              <a:rPr sz="2000" dirty="0">
                <a:latin typeface="微软雅黑" panose="020B0503020204020204" charset="-122"/>
                <a:ea typeface="微软雅黑" panose="020B0503020204020204" charset="-122"/>
                <a:sym typeface="微软雅黑" panose="020B0503020204020204" charset="-122"/>
              </a:rPr>
              <a:t>该模式的代表性企业有</a:t>
            </a:r>
            <a:r>
              <a:rPr sz="2000" dirty="0">
                <a:solidFill>
                  <a:srgbClr val="7030A0"/>
                </a:solidFill>
                <a:latin typeface="微软雅黑" panose="020B0503020204020204" charset="-122"/>
                <a:ea typeface="微软雅黑" panose="020B0503020204020204" charset="-122"/>
                <a:sym typeface="微软雅黑" panose="020B0503020204020204" charset="-122"/>
              </a:rPr>
              <a:t>考拉海购、京东海囤全球</a:t>
            </a:r>
            <a:r>
              <a:rPr sz="2000" dirty="0">
                <a:latin typeface="微软雅黑" panose="020B0503020204020204" charset="-122"/>
                <a:ea typeface="微软雅黑" panose="020B0503020204020204" charset="-122"/>
                <a:sym typeface="微软雅黑" panose="020B0503020204020204" charset="-122"/>
              </a:rPr>
              <a:t>等</a:t>
            </a:r>
            <a:r>
              <a:rPr lang="zh-CN" sz="2000" dirty="0">
                <a:solidFill>
                  <a:srgbClr val="7030A0"/>
                </a:solidFill>
                <a:latin typeface="微软雅黑" panose="020B0503020204020204" charset="-122"/>
                <a:ea typeface="微软雅黑" panose="020B0503020204020204" charset="-122"/>
                <a:sym typeface="微软雅黑" panose="020B0503020204020204" charset="-122"/>
              </a:rPr>
              <a:t>。</a:t>
            </a:r>
          </a:p>
        </p:txBody>
      </p:sp>
      <p:pic>
        <p:nvPicPr>
          <p:cNvPr id="4" name="图片 3"/>
          <p:cNvPicPr>
            <a:picLocks noChangeAspect="1"/>
          </p:cNvPicPr>
          <p:nvPr/>
        </p:nvPicPr>
        <p:blipFill>
          <a:blip r:embed="rId3"/>
          <a:stretch>
            <a:fillRect/>
          </a:stretch>
        </p:blipFill>
        <p:spPr>
          <a:xfrm>
            <a:off x="7948930" y="4773930"/>
            <a:ext cx="2145665" cy="1648460"/>
          </a:xfrm>
          <a:prstGeom prst="rect">
            <a:avLst/>
          </a:prstGeom>
        </p:spPr>
      </p:pic>
      <p:pic>
        <p:nvPicPr>
          <p:cNvPr id="7" name="图片 6"/>
          <p:cNvPicPr>
            <a:picLocks noChangeAspect="1"/>
          </p:cNvPicPr>
          <p:nvPr/>
        </p:nvPicPr>
        <p:blipFill>
          <a:blip r:embed="rId4"/>
          <a:stretch>
            <a:fillRect/>
          </a:stretch>
        </p:blipFill>
        <p:spPr>
          <a:xfrm>
            <a:off x="1988185" y="4517390"/>
            <a:ext cx="3810000" cy="1905000"/>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heel(1)">
                                      <p:cBhvr>
                                        <p:cTn id="10" dur="2000"/>
                                        <p:tgtEl>
                                          <p:spTgt spid="3"/>
                                        </p:tgtEl>
                                      </p:cBhvr>
                                    </p:animEffect>
                                  </p:childTnLst>
                                </p:cTn>
                              </p:par>
                              <p:par>
                                <p:cTn id="11" presetID="21" presetClass="entr" presetSubtype="1"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heel(1)">
                                      <p:cBhvr>
                                        <p:cTn id="13" dur="2000"/>
                                        <p:tgtEl>
                                          <p:spTgt spid="4"/>
                                        </p:tgtEl>
                                      </p:cBhvr>
                                    </p:animEffect>
                                  </p:childTnLst>
                                </p:cTn>
                              </p:par>
                              <p:par>
                                <p:cTn id="14" presetID="21" presetClass="entr" presetSubtype="1"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heel(1)">
                                      <p:cBhvr>
                                        <p:cTn id="16"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p:bldP spid="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接连接符 20"/>
          <p:cNvCxnSpPr/>
          <p:nvPr/>
        </p:nvCxnSpPr>
        <p:spPr>
          <a:xfrm rot="16200000" flipH="1" flipV="1">
            <a:off x="2451100" y="4947053"/>
            <a:ext cx="0" cy="2160000"/>
          </a:xfrm>
          <a:prstGeom prst="line">
            <a:avLst/>
          </a:prstGeom>
          <a:ln w="952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16200000" flipH="1" flipV="1">
            <a:off x="-13725525" y="2704371"/>
            <a:ext cx="0" cy="5760000"/>
          </a:xfrm>
          <a:prstGeom prst="line">
            <a:avLst/>
          </a:prstGeom>
          <a:ln w="952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2986229" y="632007"/>
            <a:ext cx="5834063" cy="1222375"/>
          </a:xfrm>
          <a:prstGeom prst="rect">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cxnSp>
        <p:nvCxnSpPr>
          <p:cNvPr id="10" name="直接连接符 9"/>
          <p:cNvCxnSpPr/>
          <p:nvPr/>
        </p:nvCxnSpPr>
        <p:spPr>
          <a:xfrm flipH="1">
            <a:off x="2328863" y="1268997"/>
            <a:ext cx="0" cy="4320003"/>
          </a:xfrm>
          <a:prstGeom prst="line">
            <a:avLst/>
          </a:prstGeom>
          <a:ln w="28575">
            <a:gradFill>
              <a:gsLst>
                <a:gs pos="20000">
                  <a:srgbClr val="91ABCB"/>
                </a:gs>
                <a:gs pos="42000">
                  <a:srgbClr val="304864"/>
                </a:gs>
                <a:gs pos="60000">
                  <a:srgbClr val="304864"/>
                </a:gs>
                <a:gs pos="1818">
                  <a:srgbClr val="D5DFEB"/>
                </a:gs>
                <a:gs pos="99091">
                  <a:srgbClr val="D5DFEB"/>
                </a:gs>
                <a:gs pos="81000">
                  <a:srgbClr val="91ABCB"/>
                </a:gs>
              </a:gsLst>
              <a:lin ang="5400000" scaled="1"/>
            </a:gradFill>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322622" y="721677"/>
            <a:ext cx="5124261" cy="922020"/>
          </a:xfrm>
          <a:prstGeom prst="rect">
            <a:avLst/>
          </a:prstGeom>
          <a:noFill/>
        </p:spPr>
        <p:txBody>
          <a:bodyPr wrap="square" rtlCol="0">
            <a:spAutoFit/>
            <a:scene3d>
              <a:camera prst="orthographicFront"/>
              <a:lightRig rig="threePt" dir="t"/>
            </a:scene3d>
          </a:bodyPr>
          <a:lstStyle/>
          <a:p>
            <a:pPr algn="dist" fontAlgn="auto"/>
            <a:r>
              <a:rPr lang="zh-CN" altLang="en-US" sz="5400" b="1" noProof="1">
                <a:solidFill>
                  <a:schemeClr val="bg1"/>
                </a:solidFill>
                <a:latin typeface="微软雅黑" panose="020B0503020204020204" charset="-122"/>
                <a:ea typeface="微软雅黑" panose="020B0503020204020204" charset="-122"/>
                <a:cs typeface="+mn-cs"/>
                <a:sym typeface="+mn-ea"/>
              </a:rPr>
              <a:t>本章小结</a:t>
            </a:r>
            <a:endParaRPr lang="zh-CN" altLang="en-US" sz="5400" b="1" noProof="1">
              <a:solidFill>
                <a:schemeClr val="bg1"/>
              </a:solidFill>
              <a:latin typeface="微软雅黑" panose="020B0503020204020204" charset="-122"/>
              <a:ea typeface="微软雅黑" panose="020B0503020204020204" charset="-122"/>
              <a:sym typeface="+mn-ea"/>
            </a:endParaRPr>
          </a:p>
        </p:txBody>
      </p:sp>
      <p:sp>
        <p:nvSpPr>
          <p:cNvPr id="16" name="平行四边形 15"/>
          <p:cNvSpPr/>
          <p:nvPr/>
        </p:nvSpPr>
        <p:spPr>
          <a:xfrm>
            <a:off x="7896225" y="5370513"/>
            <a:ext cx="827088" cy="304800"/>
          </a:xfrm>
          <a:prstGeom prst="parallelogram">
            <a:avLst>
              <a:gd name="adj" fmla="val 66565"/>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平行四边形 16"/>
          <p:cNvSpPr>
            <a:spLocks noChangeAspect="1"/>
          </p:cNvSpPr>
          <p:nvPr/>
        </p:nvSpPr>
        <p:spPr>
          <a:xfrm>
            <a:off x="9726613" y="4986338"/>
            <a:ext cx="571500" cy="209550"/>
          </a:xfrm>
          <a:prstGeom prst="parallelogram">
            <a:avLst>
              <a:gd name="adj" fmla="val 66565"/>
            </a:avLst>
          </a:prstGeom>
          <a:solidFill>
            <a:srgbClr val="91AB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8" name="平行四边形 17"/>
          <p:cNvSpPr>
            <a:spLocks noChangeAspect="1"/>
          </p:cNvSpPr>
          <p:nvPr/>
        </p:nvSpPr>
        <p:spPr>
          <a:xfrm>
            <a:off x="11249025" y="5935663"/>
            <a:ext cx="371475" cy="138113"/>
          </a:xfrm>
          <a:prstGeom prst="parallelogram">
            <a:avLst>
              <a:gd name="adj" fmla="val 66565"/>
            </a:avLst>
          </a:prstGeom>
          <a:solidFill>
            <a:srgbClr val="2259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9" name="平行四边形 18"/>
          <p:cNvSpPr>
            <a:spLocks noChangeAspect="1"/>
          </p:cNvSpPr>
          <p:nvPr/>
        </p:nvSpPr>
        <p:spPr>
          <a:xfrm>
            <a:off x="11712575" y="4694238"/>
            <a:ext cx="301625" cy="109538"/>
          </a:xfrm>
          <a:prstGeom prst="parallelogram">
            <a:avLst>
              <a:gd name="adj" fmla="val 66565"/>
            </a:avLst>
          </a:prstGeom>
          <a:solidFill>
            <a:srgbClr val="3048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pic>
        <p:nvPicPr>
          <p:cNvPr id="54283" name="Lullatone - checking things off of a to-do list early in the morning">
            <a:hlinkClick r:id="" action="ppaction://media"/>
          </p:cNvPr>
          <p:cNvPicPr>
            <a:picLocks noChangeAspect="1"/>
          </p:cNvPicPr>
          <p:nvPr/>
        </p:nvPicPr>
        <p:blipFill>
          <a:blip r:embed="rId3"/>
          <a:stretch>
            <a:fillRect/>
          </a:stretch>
        </p:blipFill>
        <p:spPr>
          <a:xfrm>
            <a:off x="0" y="-781050"/>
            <a:ext cx="609600" cy="609600"/>
          </a:xfrm>
          <a:prstGeom prst="rect">
            <a:avLst/>
          </a:prstGeom>
          <a:noFill/>
          <a:ln w="9525">
            <a:noFill/>
          </a:ln>
        </p:spPr>
      </p:pic>
      <p:sp>
        <p:nvSpPr>
          <p:cNvPr id="12" name="矩形 2">
            <a:extLst>
              <a:ext uri="{FF2B5EF4-FFF2-40B4-BE49-F238E27FC236}">
                <a16:creationId xmlns:a16="http://schemas.microsoft.com/office/drawing/2014/main" id="{30327A40-1915-45D2-A476-73819D35AB73}"/>
              </a:ext>
            </a:extLst>
          </p:cNvPr>
          <p:cNvSpPr/>
          <p:nvPr/>
        </p:nvSpPr>
        <p:spPr>
          <a:xfrm>
            <a:off x="2462544" y="1944052"/>
            <a:ext cx="6729929" cy="2935547"/>
          </a:xfrm>
          <a:prstGeom prst="rect">
            <a:avLst/>
          </a:prstGeom>
          <a:noFill/>
          <a:ln w="9525">
            <a:noFill/>
          </a:ln>
        </p:spPr>
        <p:txBody>
          <a:bodyPr wrap="square" anchor="t">
            <a:spAutoFit/>
          </a:bodyPr>
          <a:lstStyle/>
          <a:p>
            <a:pPr marL="409575" indent="-409575">
              <a:lnSpc>
                <a:spcPct val="200000"/>
              </a:lnSpc>
              <a:buClr>
                <a:srgbClr val="0099FF"/>
              </a:buClr>
              <a:buSzTx/>
              <a:buFont typeface="Wingdings" panose="05000000000000000000" charset="0"/>
              <a:buChar char=""/>
            </a:pPr>
            <a:r>
              <a:rPr lang="zh-CN" altLang="en-US" sz="2400" b="1" dirty="0">
                <a:solidFill>
                  <a:srgbClr val="000000"/>
                </a:solidFill>
                <a:latin typeface="微软雅黑" panose="020B0503020204020204" charset="-122"/>
                <a:ea typeface="微软雅黑" panose="020B0503020204020204" charset="-122"/>
                <a:sym typeface="微软雅黑" panose="020B0503020204020204" charset="-122"/>
              </a:rPr>
              <a:t>跨境电商的贸易理论基础</a:t>
            </a:r>
          </a:p>
          <a:p>
            <a:pPr marL="409575" indent="-409575">
              <a:lnSpc>
                <a:spcPct val="200000"/>
              </a:lnSpc>
              <a:buClr>
                <a:srgbClr val="0099FF"/>
              </a:buClr>
              <a:buSzTx/>
              <a:buFont typeface="Wingdings" panose="05000000000000000000" charset="0"/>
              <a:buChar char=""/>
            </a:pPr>
            <a:r>
              <a:rPr lang="zh-CN" altLang="en-US" sz="2400" b="1" dirty="0">
                <a:solidFill>
                  <a:srgbClr val="000000"/>
                </a:solidFill>
                <a:latin typeface="微软雅黑" panose="020B0503020204020204" charset="-122"/>
                <a:ea typeface="微软雅黑" panose="020B0503020204020204" charset="-122"/>
                <a:sym typeface="微软雅黑" panose="020B0503020204020204" charset="-122"/>
              </a:rPr>
              <a:t>跨境电商的管理理论基础</a:t>
            </a:r>
          </a:p>
          <a:p>
            <a:pPr marL="409575" indent="-409575">
              <a:lnSpc>
                <a:spcPct val="200000"/>
              </a:lnSpc>
              <a:buClr>
                <a:srgbClr val="0099FF"/>
              </a:buClr>
              <a:buSzTx/>
              <a:buFont typeface="Wingdings" panose="05000000000000000000" charset="0"/>
              <a:buChar char=""/>
            </a:pPr>
            <a:r>
              <a:rPr lang="zh-CN" altLang="en-US" sz="2400" b="1" dirty="0">
                <a:latin typeface="微软雅黑" panose="020B0503020204020204" charset="-122"/>
                <a:ea typeface="微软雅黑" panose="020B0503020204020204" charset="-122"/>
                <a:sym typeface="微软雅黑" panose="020B0503020204020204" charset="-122"/>
              </a:rPr>
              <a:t>出口</a:t>
            </a:r>
            <a:r>
              <a:rPr lang="zh-CN" altLang="zh-CN" sz="2400" b="1" dirty="0">
                <a:latin typeface="微软雅黑" panose="020B0503020204020204" charset="-122"/>
                <a:ea typeface="微软雅黑" panose="020B0503020204020204" charset="-122"/>
                <a:sym typeface="微软雅黑" panose="020B0503020204020204" charset="-122"/>
              </a:rPr>
              <a:t>跨境电商</a:t>
            </a:r>
            <a:r>
              <a:rPr lang="zh-CN" altLang="en-US" sz="2400" b="1" dirty="0">
                <a:latin typeface="微软雅黑" panose="020B0503020204020204" charset="-122"/>
                <a:ea typeface="微软雅黑" panose="020B0503020204020204" charset="-122"/>
                <a:sym typeface="微软雅黑" panose="020B0503020204020204" charset="-122"/>
              </a:rPr>
              <a:t>的主要模式</a:t>
            </a:r>
            <a:endParaRPr lang="zh-CN" altLang="zh-CN" sz="2400" b="1" dirty="0">
              <a:latin typeface="微软雅黑" panose="020B0503020204020204" charset="-122"/>
              <a:ea typeface="微软雅黑" panose="020B0503020204020204" charset="-122"/>
              <a:sym typeface="微软雅黑" panose="020B0503020204020204" charset="-122"/>
            </a:endParaRPr>
          </a:p>
          <a:p>
            <a:pPr marL="409575" indent="-409575">
              <a:lnSpc>
                <a:spcPct val="200000"/>
              </a:lnSpc>
              <a:buClr>
                <a:srgbClr val="0099FF"/>
              </a:buClr>
              <a:buSzTx/>
              <a:buFont typeface="Wingdings" panose="05000000000000000000" charset="0"/>
              <a:buChar char=""/>
            </a:pPr>
            <a:r>
              <a:rPr lang="zh-CN" altLang="en-US" sz="2400" b="1" dirty="0">
                <a:latin typeface="微软雅黑" panose="020B0503020204020204" charset="-122"/>
                <a:ea typeface="微软雅黑" panose="020B0503020204020204" charset="-122"/>
                <a:sym typeface="微软雅黑" panose="020B0503020204020204" charset="-122"/>
              </a:rPr>
              <a:t>进口</a:t>
            </a:r>
            <a:r>
              <a:rPr lang="zh-CN" altLang="zh-CN" sz="2400" b="1" dirty="0">
                <a:latin typeface="微软雅黑" panose="020B0503020204020204" charset="-122"/>
                <a:ea typeface="微软雅黑" panose="020B0503020204020204" charset="-122"/>
                <a:sym typeface="微软雅黑" panose="020B0503020204020204" charset="-122"/>
              </a:rPr>
              <a:t>跨境电商</a:t>
            </a:r>
            <a:r>
              <a:rPr lang="zh-CN" altLang="en-US" sz="2400" b="1" dirty="0">
                <a:latin typeface="微软雅黑" panose="020B0503020204020204" charset="-122"/>
                <a:ea typeface="微软雅黑" panose="020B0503020204020204" charset="-122"/>
                <a:sym typeface="微软雅黑" panose="020B0503020204020204" charset="-122"/>
              </a:rPr>
              <a:t>的主要模式</a:t>
            </a:r>
            <a:endParaRPr lang="zh-CN" altLang="zh-CN" sz="2400" b="1" dirty="0">
              <a:latin typeface="微软雅黑" panose="020B0503020204020204" charset="-122"/>
              <a:ea typeface="微软雅黑" panose="020B0503020204020204" charset="-122"/>
              <a:sym typeface="微软雅黑" panose="020B0503020204020204" charset="-122"/>
            </a:endParaRPr>
          </a:p>
        </p:txBody>
      </p:sp>
    </p:spTree>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69" name="组合 8"/>
          <p:cNvGrpSpPr/>
          <p:nvPr/>
        </p:nvGrpSpPr>
        <p:grpSpPr>
          <a:xfrm>
            <a:off x="2805430" y="486410"/>
            <a:ext cx="6590665" cy="1076325"/>
            <a:chOff x="654" y="561"/>
            <a:chExt cx="6252"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35843" name="文本框 9"/>
            <p:cNvSpPr txBox="1"/>
            <p:nvPr/>
          </p:nvSpPr>
          <p:spPr>
            <a:xfrm>
              <a:off x="654" y="561"/>
              <a:ext cx="6252"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第一节  跨境电商的理论基础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32774" name="矩形 2"/>
          <p:cNvSpPr/>
          <p:nvPr/>
        </p:nvSpPr>
        <p:spPr>
          <a:xfrm>
            <a:off x="808038" y="1562735"/>
            <a:ext cx="9720262" cy="3046095"/>
          </a:xfrm>
          <a:prstGeom prst="rect">
            <a:avLst/>
          </a:prstGeom>
        </p:spPr>
        <p:style>
          <a:lnRef idx="2">
            <a:schemeClr val="accent2"/>
          </a:lnRef>
          <a:fillRef idx="1">
            <a:schemeClr val="lt1"/>
          </a:fillRef>
          <a:effectRef idx="0">
            <a:schemeClr val="accent2"/>
          </a:effectRef>
          <a:fontRef idx="minor">
            <a:schemeClr val="dk1"/>
          </a:fontRef>
        </p:style>
        <p:txBody>
          <a:bodyPr wrap="square" anchor="t">
            <a:spAutoFit/>
          </a:bodyPr>
          <a:lstStyle/>
          <a:p>
            <a:pPr>
              <a:lnSpc>
                <a:spcPct val="200000"/>
              </a:lnSpc>
            </a:pPr>
            <a:r>
              <a:rPr lang="en-US" altLang="zh-CN" sz="2400" dirty="0">
                <a:latin typeface="微软雅黑" panose="020B0503020204020204" charset="-122"/>
                <a:ea typeface="微软雅黑" panose="020B0503020204020204" charset="-122"/>
                <a:sym typeface="等线" charset="-122"/>
              </a:rPr>
              <a:t>     </a:t>
            </a:r>
            <a:r>
              <a:rPr lang="zh-CN" altLang="en-US" sz="2400" dirty="0">
                <a:latin typeface="微软雅黑" panose="020B0503020204020204" charset="-122"/>
                <a:ea typeface="微软雅黑" panose="020B0503020204020204" charset="-122"/>
                <a:sym typeface="等线" charset="-122"/>
              </a:rPr>
              <a:t>跨境电商是在经济全球化背景下，随着互联网技术的快速发展，由国际贸易与电子商务相结合而形成的产物。因此，跨境电商具有自身的理论基础，并涉及一系列的</a:t>
            </a:r>
            <a:r>
              <a:rPr lang="zh-CN" altLang="en-US" sz="2400" b="1" dirty="0">
                <a:latin typeface="微软雅黑" panose="020B0503020204020204" charset="-122"/>
                <a:ea typeface="微软雅黑" panose="020B0503020204020204" charset="-122"/>
                <a:sym typeface="等线" charset="-122"/>
              </a:rPr>
              <a:t>国际贸易理论，以及交易成本理论、双边市场理论、供应链管理理论</a:t>
            </a:r>
            <a:r>
              <a:rPr lang="zh-CN" altLang="en-US" sz="2400" dirty="0">
                <a:latin typeface="微软雅黑" panose="020B0503020204020204" charset="-122"/>
                <a:ea typeface="微软雅黑" panose="020B0503020204020204" charset="-122"/>
                <a:sym typeface="等线" charset="-122"/>
              </a:rPr>
              <a:t>等若干流派的理论。</a:t>
            </a:r>
          </a:p>
        </p:txBody>
      </p:sp>
      <p:pic>
        <p:nvPicPr>
          <p:cNvPr id="2" name="图片 1"/>
          <p:cNvPicPr>
            <a:picLocks noChangeAspect="1"/>
          </p:cNvPicPr>
          <p:nvPr/>
        </p:nvPicPr>
        <p:blipFill>
          <a:blip r:embed="rId3"/>
          <a:stretch>
            <a:fillRect/>
          </a:stretch>
        </p:blipFill>
        <p:spPr>
          <a:xfrm>
            <a:off x="8650605" y="4662805"/>
            <a:ext cx="3265805" cy="1830070"/>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2769"/>
                                        </p:tgtEl>
                                        <p:attrNameLst>
                                          <p:attrName>style.visibility</p:attrName>
                                        </p:attrNameLst>
                                      </p:cBhvr>
                                      <p:to>
                                        <p:strVal val="visible"/>
                                      </p:to>
                                    </p:set>
                                    <p:animEffect transition="in" filter="barn(inVertical)">
                                      <p:cBhvr>
                                        <p:cTn id="7" dur="500"/>
                                        <p:tgtEl>
                                          <p:spTgt spid="32769"/>
                                        </p:tgtEl>
                                      </p:cBhvr>
                                    </p:animEffect>
                                  </p:childTnLst>
                                </p:cTn>
                              </p:par>
                              <p:par>
                                <p:cTn id="8" presetID="16" presetClass="entr" presetSubtype="21" fill="hold" grpId="2"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par>
                                <p:cTn id="11" presetID="16" presetClass="entr" presetSubtype="21" fill="hold" grpId="3"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arn(inVertical)">
                                      <p:cBhvr>
                                        <p:cTn id="13" dur="500"/>
                                        <p:tgtEl>
                                          <p:spTgt spid="20"/>
                                        </p:tgtEl>
                                      </p:cBhvr>
                                    </p:animEffect>
                                  </p:childTnLst>
                                </p:cTn>
                              </p:par>
                              <p:par>
                                <p:cTn id="14" presetID="16" presetClass="entr" presetSubtype="21" fill="hold" grpId="2" nodeType="withEffect">
                                  <p:stCondLst>
                                    <p:cond delay="0"/>
                                  </p:stCondLst>
                                  <p:childTnLst>
                                    <p:set>
                                      <p:cBhvr>
                                        <p:cTn id="15" dur="1" fill="hold">
                                          <p:stCondLst>
                                            <p:cond delay="0"/>
                                          </p:stCondLst>
                                        </p:cTn>
                                        <p:tgtEl>
                                          <p:spTgt spid="32774"/>
                                        </p:tgtEl>
                                        <p:attrNameLst>
                                          <p:attrName>style.visibility</p:attrName>
                                        </p:attrNameLst>
                                      </p:cBhvr>
                                      <p:to>
                                        <p:strVal val="visible"/>
                                      </p:to>
                                    </p:set>
                                    <p:animEffect transition="in" filter="barn(inVertical)">
                                      <p:cBhvr>
                                        <p:cTn id="16" dur="500"/>
                                        <p:tgtEl>
                                          <p:spTgt spid="32774"/>
                                        </p:tgtEl>
                                      </p:cBhvr>
                                    </p:animEffect>
                                  </p:childTnLst>
                                </p:cTn>
                              </p:par>
                              <p:par>
                                <p:cTn id="17" presetID="16" presetClass="entr" presetSubtype="21"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barn(inVertical)">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3" grpId="1" bldLvl="0" animBg="1"/>
      <p:bldP spid="13" grpId="2" animBg="1"/>
      <p:bldP spid="20" grpId="0"/>
      <p:bldP spid="20" grpId="1"/>
      <p:bldP spid="20" grpId="2"/>
      <p:bldP spid="20" grpId="3"/>
      <p:bldP spid="32774" grpId="0" bldLvl="0" animBg="1"/>
      <p:bldP spid="32774" grpId="1" bldLvl="0" animBg="1"/>
      <p:bldP spid="32774" grpId="2"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6"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5" name="矩形 4"/>
          <p:cNvSpPr/>
          <p:nvPr/>
        </p:nvSpPr>
        <p:spPr>
          <a:xfrm>
            <a:off x="481965" y="1562100"/>
            <a:ext cx="9401175" cy="2327910"/>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noAutofit/>
          </a:bodyPr>
          <a:lstStyle/>
          <a:p>
            <a:pPr lvl="0" algn="l">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（一）主要的古典国际贸易理论</a:t>
            </a:r>
            <a:endParaRPr sz="2400" dirty="0">
              <a:latin typeface="微软雅黑" panose="020B0503020204020204" charset="-122"/>
              <a:ea typeface="微软雅黑" panose="020B0503020204020204" charset="-122"/>
              <a:sym typeface="微软雅黑" panose="020B0503020204020204" charset="-122"/>
            </a:endParaRPr>
          </a:p>
          <a:p>
            <a:pPr lvl="0" algn="l">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1．重商主义的贸易思想</a:t>
            </a:r>
            <a:r>
              <a:rPr lang="zh-CN" sz="2400" dirty="0">
                <a:latin typeface="微软雅黑" panose="020B0503020204020204" charset="-122"/>
                <a:ea typeface="微软雅黑" panose="020B0503020204020204" charset="-122"/>
                <a:sym typeface="微软雅黑" panose="020B0503020204020204" charset="-122"/>
              </a:rPr>
              <a:t>：重商主义对对外贸易的研究主要集中在如何鼓励产品出口、限制产品进口以增加货币的流入从而增加本国的社会财富。</a:t>
            </a:r>
            <a:r>
              <a:rPr lang="zh-CN" altLang="en-US" sz="2400" b="1" dirty="0">
                <a:latin typeface="微软雅黑" panose="020B0503020204020204" charset="-122"/>
                <a:ea typeface="微软雅黑" panose="020B0503020204020204" charset="-122"/>
                <a:sym typeface="微软雅黑" panose="020B0503020204020204" charset="-122"/>
              </a:rPr>
              <a:t>     </a:t>
            </a:r>
            <a:endParaRPr lang="en-US" altLang="zh-CN" sz="2400" dirty="0">
              <a:solidFill>
                <a:srgbClr val="000000"/>
              </a:solidFill>
              <a:latin typeface="微软雅黑" panose="020B0503020204020204" charset="-122"/>
              <a:ea typeface="微软雅黑" panose="020B0503020204020204" charset="-122"/>
              <a:sym typeface="+mn-ea"/>
            </a:endParaRPr>
          </a:p>
        </p:txBody>
      </p:sp>
      <p:sp>
        <p:nvSpPr>
          <p:cNvPr id="4" name="矩形 3"/>
          <p:cNvSpPr/>
          <p:nvPr/>
        </p:nvSpPr>
        <p:spPr>
          <a:xfrm>
            <a:off x="481965" y="3973195"/>
            <a:ext cx="9401175" cy="2432685"/>
          </a:xfrm>
          <a:prstGeom prst="rect">
            <a:avLst/>
          </a:prstGeom>
        </p:spPr>
        <p:style>
          <a:lnRef idx="2">
            <a:schemeClr val="accent1"/>
          </a:lnRef>
          <a:fillRef idx="1">
            <a:schemeClr val="lt1"/>
          </a:fillRef>
          <a:effectRef idx="0">
            <a:schemeClr val="accent1"/>
          </a:effectRef>
          <a:fontRef idx="minor">
            <a:schemeClr val="dk1"/>
          </a:fontRef>
        </p:style>
        <p:txBody>
          <a:bodyPr wrap="square" rtlCol="0" anchor="t">
            <a:noAutofit/>
          </a:bodyPr>
          <a:lstStyle/>
          <a:p>
            <a:pPr lvl="0" algn="l">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2．绝对优势理论</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lang="zh-CN" sz="2400" dirty="0">
                <a:latin typeface="微软雅黑" panose="020B0503020204020204" charset="-122"/>
                <a:ea typeface="微软雅黑" panose="020B0503020204020204" charset="-122"/>
                <a:sym typeface="微软雅黑" panose="020B0503020204020204" charset="-122"/>
              </a:rPr>
              <a:t>亚当·斯密证明了如果每个国家都按照其绝对有利的生产条件去进行专业化生产，然后彼此进行交换，会使得各国的生产要素得到最有效的利用，增加物质财富，会对所有参加交换的国家都有利。</a:t>
            </a:r>
          </a:p>
          <a:p>
            <a:pPr lvl="0" algn="l">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endParaRPr lang="en-US" altLang="zh-CN" sz="2400" dirty="0">
              <a:solidFill>
                <a:srgbClr val="000000"/>
              </a:solidFill>
              <a:latin typeface="微软雅黑" panose="020B0503020204020204" charset="-122"/>
              <a:ea typeface="微软雅黑" panose="020B0503020204020204" charset="-122"/>
              <a:sym typeface="+mn-ea"/>
            </a:endParaRPr>
          </a:p>
        </p:txBody>
      </p:sp>
      <p:pic>
        <p:nvPicPr>
          <p:cNvPr id="2" name="图片 1"/>
          <p:cNvPicPr>
            <a:picLocks noChangeAspect="1"/>
          </p:cNvPicPr>
          <p:nvPr/>
        </p:nvPicPr>
        <p:blipFill>
          <a:blip r:embed="rId3"/>
          <a:stretch>
            <a:fillRect/>
          </a:stretch>
        </p:blipFill>
        <p:spPr>
          <a:xfrm>
            <a:off x="10083800" y="4049395"/>
            <a:ext cx="1655445" cy="2280285"/>
          </a:xfrm>
          <a:prstGeom prst="rect">
            <a:avLst/>
          </a:prstGeom>
        </p:spPr>
      </p:pic>
      <p:pic>
        <p:nvPicPr>
          <p:cNvPr id="3" name="图片 2"/>
          <p:cNvPicPr>
            <a:picLocks noChangeAspect="1"/>
          </p:cNvPicPr>
          <p:nvPr/>
        </p:nvPicPr>
        <p:blipFill>
          <a:blip r:embed="rId4"/>
          <a:stretch>
            <a:fillRect/>
          </a:stretch>
        </p:blipFill>
        <p:spPr>
          <a:xfrm>
            <a:off x="10083800" y="1562735"/>
            <a:ext cx="1654810" cy="2170430"/>
          </a:xfrm>
          <a:prstGeom prst="rect">
            <a:avLst/>
          </a:prstGeom>
        </p:spPr>
      </p:pic>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505"/>
                                        </p:tgtEl>
                                        <p:attrNameLst>
                                          <p:attrName>style.visibility</p:attrName>
                                        </p:attrNameLst>
                                      </p:cBhvr>
                                      <p:to>
                                        <p:strVal val="visible"/>
                                      </p:to>
                                    </p:set>
                                    <p:animEffect transition="in" filter="blinds(horizontal)">
                                      <p:cBhvr>
                                        <p:cTn id="7" dur="500"/>
                                        <p:tgtEl>
                                          <p:spTgt spid="2150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par>
                                <p:cTn id="11" presetID="3" presetClass="entr" presetSubtype="10" fill="hold" grpId="1"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blinds(horizontal)">
                                      <p:cBhvr>
                                        <p:cTn id="13" dur="500"/>
                                        <p:tgtEl>
                                          <p:spTgt spid="20"/>
                                        </p:tgtEl>
                                      </p:cBhvr>
                                    </p:animEffect>
                                  </p:childTnLst>
                                </p:cTn>
                              </p:par>
                              <p:par>
                                <p:cTn id="14" presetID="3" presetClass="entr" presetSubtype="10" fill="hold" grpId="2"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linds(horizontal)">
                                      <p:cBhvr>
                                        <p:cTn id="16" dur="500"/>
                                        <p:tgtEl>
                                          <p:spTgt spid="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linds(horizontal)">
                                      <p:cBhvr>
                                        <p:cTn id="19" dur="500"/>
                                        <p:tgtEl>
                                          <p:spTgt spid="4"/>
                                        </p:tgtEl>
                                      </p:cBhvr>
                                    </p:animEffect>
                                  </p:childTnLst>
                                </p:cTn>
                              </p:par>
                              <p:par>
                                <p:cTn id="20" presetID="3"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par>
                                <p:cTn id="23" presetID="3" presetClass="entr" presetSubtype="1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p:bldP spid="20" grpId="1"/>
      <p:bldP spid="5" grpId="1"/>
      <p:bldP spid="5" grpId="2" animBg="1"/>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905043"/>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latin typeface="微软雅黑" panose="020B0503020204020204" charset="-122"/>
                <a:ea typeface="微软雅黑" panose="020B0503020204020204" charset="-122"/>
                <a:sym typeface="微软雅黑" panose="020B0503020204020204" charset="-122"/>
              </a:rPr>
              <a:t>（一）主要的古典国际贸易理论</a:t>
            </a:r>
            <a:endParaRPr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 3．比较优势理论</a:t>
            </a:r>
            <a:r>
              <a:rPr lang="zh-CN" sz="2400" dirty="0">
                <a:latin typeface="微软雅黑" panose="020B0503020204020204" charset="-122"/>
                <a:ea typeface="微软雅黑" panose="020B0503020204020204" charset="-122"/>
                <a:sym typeface="微软雅黑" panose="020B0503020204020204" charset="-122"/>
              </a:rPr>
              <a:t>：比较优势理论认为，即便一个国家在两种产品的生产方面均处于绝对优势，另一个国家在两种产品的生产方面均处于绝对劣势，但只要两个国家之间存在劳动生产率的相对差异，就会出现生产成本和产品价格的相对差异，从而使得两国在不同的产品上具有比较优势，因而互利的国际分工和国际贸易就成为可能。</a:t>
            </a:r>
            <a:r>
              <a:rPr sz="2400" b="1" dirty="0">
                <a:solidFill>
                  <a:srgbClr val="C00000"/>
                </a:solidFill>
                <a:latin typeface="微软雅黑" panose="020B0503020204020204" charset="-122"/>
                <a:ea typeface="微软雅黑" panose="020B0503020204020204" charset="-122"/>
                <a:sym typeface="微软雅黑" panose="020B0503020204020204" charset="-122"/>
              </a:rPr>
              <a:t>    </a:t>
            </a:r>
            <a:endParaRPr lang="zh-CN" sz="2400" dirty="0">
              <a:latin typeface="微软雅黑" panose="020B0503020204020204" charset="-122"/>
              <a:ea typeface="微软雅黑" panose="020B0503020204020204" charset="-122"/>
              <a:sym typeface="微软雅黑" panose="020B0503020204020204" charset="-122"/>
            </a:endParaRPr>
          </a:p>
          <a:p>
            <a:pPr>
              <a:lnSpc>
                <a:spcPct val="150000"/>
              </a:lnSpc>
            </a:pPr>
            <a:r>
              <a:rPr lang="zh-CN" altLang="en-US" sz="2400" b="1" dirty="0">
                <a:latin typeface="微软雅黑" panose="020B0503020204020204" charset="-122"/>
                <a:ea typeface="微软雅黑" panose="020B0503020204020204" charset="-122"/>
                <a:sym typeface="微软雅黑" panose="020B0503020204020204" charset="-122"/>
              </a:rPr>
              <a:t>     （视频：</a:t>
            </a:r>
            <a:r>
              <a:rPr lang="en-US" altLang="zh-CN" sz="2400" b="1" dirty="0">
                <a:latin typeface="微软雅黑" panose="020B0503020204020204" charset="-122"/>
                <a:ea typeface="微软雅黑" panose="020B0503020204020204" charset="-122"/>
                <a:sym typeface="微软雅黑" panose="020B0503020204020204" charset="-122"/>
              </a:rPr>
              <a:t>2-1</a:t>
            </a:r>
            <a:r>
              <a:rPr lang="zh-CN" altLang="en-US" sz="2400" b="1" dirty="0">
                <a:latin typeface="微软雅黑" panose="020B0503020204020204" charset="-122"/>
                <a:ea typeface="微软雅黑" panose="020B0503020204020204" charset="-122"/>
                <a:sym typeface="微软雅黑" panose="020B0503020204020204" charset="-122"/>
              </a:rPr>
              <a:t>何谓比较优势）</a:t>
            </a: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96938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chemeClr val="accent2"/>
                </a:solidFill>
                <a:latin typeface="微软雅黑" panose="020B0503020204020204" charset="-122"/>
                <a:ea typeface="微软雅黑" panose="020B0503020204020204" charset="-122"/>
                <a:sym typeface="微软雅黑" panose="020B0503020204020204" charset="-122"/>
              </a:rPr>
              <a:t>（二）主要的新古典国际贸易理论</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1．要素禀赋理论</a:t>
            </a:r>
            <a:r>
              <a:rPr lang="zh-CN" sz="2400" dirty="0">
                <a:latin typeface="微软雅黑" panose="020B0503020204020204" charset="-122"/>
                <a:ea typeface="微软雅黑" panose="020B0503020204020204" charset="-122"/>
                <a:sym typeface="微软雅黑" panose="020B0503020204020204" charset="-122"/>
              </a:rPr>
              <a:t>：一个国家出口的应该是该国相对丰裕和便宜的要素密集型产品，进口的应该是该国相对缺乏和昂贵的要素密集型产品，即国际贸易的流向一般是劳动要素丰裕的国家应集中生产劳动密集型产品，出口到劳动要素缺乏的国家；资本要素丰裕的国家应集中生产资本密集型产品，出口到资本要素缺乏的国家。</a:t>
            </a:r>
            <a:r>
              <a:rPr sz="2400" b="1" dirty="0">
                <a:solidFill>
                  <a:srgbClr val="C00000"/>
                </a:solidFill>
                <a:latin typeface="微软雅黑" panose="020B0503020204020204" charset="-122"/>
                <a:ea typeface="微软雅黑" panose="020B0503020204020204" charset="-122"/>
                <a:sym typeface="微软雅黑" panose="020B0503020204020204" charset="-122"/>
              </a:rPr>
              <a:t>    </a:t>
            </a:r>
            <a:endParaRPr lang="zh-CN"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96938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lang="en-US" altLang="zh-CN" sz="2400" dirty="0">
                <a:solidFill>
                  <a:srgbClr val="000000"/>
                </a:solidFill>
                <a:latin typeface="微软雅黑" panose="020B0503020204020204" charset="-122"/>
                <a:ea typeface="微软雅黑" panose="020B0503020204020204" charset="-122"/>
                <a:sym typeface="微软雅黑" panose="020B0503020204020204" charset="-122"/>
              </a:rPr>
              <a:t>   </a:t>
            </a:r>
            <a:r>
              <a:rPr lang="en-US" altLang="zh-CN" sz="2400" b="1" dirty="0">
                <a:solidFill>
                  <a:srgbClr val="000000"/>
                </a:solidFill>
                <a:latin typeface="微软雅黑" panose="020B0503020204020204" charset="-122"/>
                <a:ea typeface="微软雅黑" panose="020B0503020204020204" charset="-122"/>
                <a:sym typeface="微软雅黑" panose="020B0503020204020204" charset="-122"/>
              </a:rPr>
              <a:t>                         </a:t>
            </a:r>
            <a:r>
              <a:rPr sz="2400" b="1" dirty="0">
                <a:solidFill>
                  <a:schemeClr val="accent2"/>
                </a:solidFill>
                <a:latin typeface="微软雅黑" panose="020B0503020204020204" charset="-122"/>
                <a:ea typeface="微软雅黑" panose="020B0503020204020204" charset="-122"/>
                <a:sym typeface="微软雅黑" panose="020B0503020204020204" charset="-122"/>
              </a:rPr>
              <a:t>（二）主要的新古典国际贸易理论</a:t>
            </a:r>
          </a:p>
          <a:p>
            <a:pPr>
              <a:lnSpc>
                <a:spcPct val="150000"/>
              </a:lnSpc>
              <a:buSzTx/>
            </a:pPr>
            <a:r>
              <a:rPr sz="2400" dirty="0">
                <a:latin typeface="微软雅黑" panose="020B0503020204020204" charset="-122"/>
                <a:ea typeface="微软雅黑" panose="020B0503020204020204" charset="-122"/>
                <a:sym typeface="微软雅黑" panose="020B0503020204020204" charset="-122"/>
              </a:rPr>
              <a:t>    </a:t>
            </a:r>
            <a:r>
              <a:rPr sz="2400" b="1" dirty="0">
                <a:solidFill>
                  <a:srgbClr val="C00000"/>
                </a:solidFill>
                <a:latin typeface="微软雅黑" panose="020B0503020204020204" charset="-122"/>
                <a:ea typeface="微软雅黑" panose="020B0503020204020204" charset="-122"/>
                <a:sym typeface="微软雅黑" panose="020B0503020204020204" charset="-122"/>
              </a:rPr>
              <a:t>2．里昂惕夫悖论</a:t>
            </a:r>
            <a:r>
              <a:rPr lang="zh-CN" sz="2400" dirty="0">
                <a:latin typeface="微软雅黑" panose="020B0503020204020204" charset="-122"/>
                <a:ea typeface="微软雅黑" panose="020B0503020204020204" charset="-122"/>
                <a:sym typeface="微软雅黑" panose="020B0503020204020204" charset="-122"/>
              </a:rPr>
              <a:t>：要素禀赋理论创立以后，很快被西方经济学界普遍接受。但20世纪50年代初，美籍苏联经济学家里昂惕夫对要素禀赋理论进行了实证检验，发现美国进口更多的是资本密集型产品，出口更多的则是劳动密集型产品，与要素禀赋理论的结论完全相反，这就是里昂惕夫之谜或里昂惕夫悖论。</a:t>
            </a:r>
            <a:r>
              <a:rPr sz="2400" b="1" dirty="0">
                <a:solidFill>
                  <a:srgbClr val="C00000"/>
                </a:solidFill>
                <a:latin typeface="微软雅黑" panose="020B0503020204020204" charset="-122"/>
                <a:ea typeface="微软雅黑" panose="020B0503020204020204" charset="-122"/>
                <a:sym typeface="微软雅黑" panose="020B0503020204020204" charset="-122"/>
              </a:rPr>
              <a:t>    </a:t>
            </a:r>
            <a:endParaRPr lang="zh-CN"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969385"/>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sz="2400" b="1" dirty="0">
                <a:solidFill>
                  <a:srgbClr val="0070C0"/>
                </a:solidFill>
                <a:latin typeface="微软雅黑" panose="020B0503020204020204" charset="-122"/>
                <a:ea typeface="微软雅黑" panose="020B0503020204020204" charset="-122"/>
                <a:sym typeface="微软雅黑" panose="020B0503020204020204" charset="-122"/>
              </a:rPr>
              <a:t>（三）主要的现代国际贸易理论</a:t>
            </a:r>
          </a:p>
          <a:p>
            <a:pPr>
              <a:lnSpc>
                <a:spcPct val="150000"/>
              </a:lnSpc>
              <a:buSzTx/>
            </a:pPr>
            <a:r>
              <a:rPr sz="2400" b="1" dirty="0">
                <a:solidFill>
                  <a:srgbClr val="C00000"/>
                </a:solidFill>
                <a:latin typeface="微软雅黑" panose="020B0503020204020204" charset="-122"/>
                <a:ea typeface="微软雅黑" panose="020B0503020204020204" charset="-122"/>
                <a:sym typeface="微软雅黑" panose="020B0503020204020204" charset="-122"/>
              </a:rPr>
              <a:t>1．规模经济贸易理论</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sz="2400" dirty="0">
                <a:latin typeface="微软雅黑" panose="020B0503020204020204" charset="-122"/>
                <a:ea typeface="微软雅黑" panose="020B0503020204020204" charset="-122"/>
                <a:sym typeface="微软雅黑" panose="020B0503020204020204" charset="-122"/>
              </a:rPr>
              <a:t>20世纪60年代以来，发达国家间的贸易和产业内贸易盛行，这种现象可以由生产的规模经济来解释。规模经济包括企业数量增多和行业规模增大带来的外部规模经济，以及个体企业规模增大带来的内部规模经济。一国的专业化生产可以实现规模经济，降低生产成本。各国企业生产规模不同带来的生产成本的差异成为国际贸易的基础。</a:t>
            </a:r>
            <a:r>
              <a:rPr sz="2400" b="1" dirty="0">
                <a:solidFill>
                  <a:srgbClr val="C00000"/>
                </a:solidFill>
                <a:latin typeface="微软雅黑" panose="020B0503020204020204" charset="-122"/>
                <a:ea typeface="微软雅黑" panose="020B0503020204020204" charset="-122"/>
                <a:sym typeface="微软雅黑" panose="020B0503020204020204" charset="-122"/>
              </a:rPr>
              <a:t>    </a:t>
            </a:r>
            <a:endParaRPr lang="zh-CN" sz="2400" dirty="0">
              <a:latin typeface="微软雅黑" panose="020B0503020204020204" charset="-122"/>
              <a:ea typeface="微软雅黑" panose="020B0503020204020204" charset="-122"/>
              <a:sym typeface="微软雅黑" panose="020B0503020204020204" charset="-122"/>
            </a:endParaRPr>
          </a:p>
          <a:p>
            <a:pPr>
              <a:lnSpc>
                <a:spcPct val="150000"/>
              </a:lnSpc>
              <a:buSzTx/>
            </a:pPr>
            <a:r>
              <a:rPr lang="zh-CN" altLang="en-US" sz="2400" b="1" dirty="0">
                <a:latin typeface="微软雅黑" panose="020B0503020204020204" charset="-122"/>
                <a:ea typeface="微软雅黑" panose="020B0503020204020204" charset="-122"/>
                <a:sym typeface="微软雅黑" panose="020B0503020204020204" charset="-122"/>
              </a:rPr>
              <a:t>     </a:t>
            </a:r>
            <a:endParaRPr lang="zh-CN" altLang="en-US" sz="2400" b="1"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strips(downLeft)">
                                      <p:cBhvr>
                                        <p:cTn id="7" dur="500"/>
                                        <p:tgtEl>
                                          <p:spTgt spid="2">
                                            <p:txEl>
                                              <p:pRg st="0" end="0"/>
                                            </p:txEl>
                                          </p:spTgt>
                                        </p:tgtEl>
                                      </p:cBhvr>
                                    </p:animEffect>
                                  </p:childTnLst>
                                </p:cTn>
                              </p:par>
                              <p:par>
                                <p:cTn id="8" presetID="18" presetClass="entr" presetSubtype="12"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strips(downLeft)">
                                      <p:cBhvr>
                                        <p:cTn id="10" dur="500"/>
                                        <p:tgtEl>
                                          <p:spTgt spid="2">
                                            <p:txEl>
                                              <p:pRg st="1" end="1"/>
                                            </p:txEl>
                                          </p:spTgt>
                                        </p:tgtEl>
                                      </p:cBhvr>
                                    </p:animEffect>
                                  </p:childTnLst>
                                </p:cTn>
                              </p:par>
                              <p:par>
                                <p:cTn id="11" presetID="18" presetClass="entr" presetSubtype="12"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strips(downLeft)">
                                      <p:cBhvr>
                                        <p:cTn id="13"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5" name="组合 8"/>
          <p:cNvGrpSpPr/>
          <p:nvPr/>
        </p:nvGrpSpPr>
        <p:grpSpPr>
          <a:xfrm>
            <a:off x="2879957" y="486055"/>
            <a:ext cx="7516335" cy="1076325"/>
            <a:chOff x="190" y="561"/>
            <a:chExt cx="7298" cy="1694"/>
          </a:xfrm>
        </p:grpSpPr>
        <p:sp>
          <p:nvSpPr>
            <p:cNvPr id="22" name="ïṥľíḋe"/>
            <p:cNvSpPr/>
            <p:nvPr/>
          </p:nvSpPr>
          <p:spPr>
            <a:xfrm>
              <a:off x="1241" y="1635"/>
              <a:ext cx="5270" cy="145"/>
            </a:xfrm>
            <a:prstGeom prst="homePlate">
              <a:avLst/>
            </a:prstGeom>
            <a:solidFill>
              <a:srgbClr val="1C4885"/>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25000" lnSpcReduction="20000"/>
            </a:bodyPr>
            <a:lstStyle/>
            <a:p>
              <a:pPr algn="ctr" fontAlgn="auto"/>
              <a:endParaRPr lang="zh-CN" altLang="en-US" sz="1400" b="1" strike="noStrike" noProof="1">
                <a:latin typeface="微软雅黑" panose="020B0503020204020204" charset="-122"/>
                <a:ea typeface="微软雅黑" panose="020B0503020204020204" charset="-122"/>
              </a:endParaRPr>
            </a:p>
          </p:txBody>
        </p:sp>
        <p:sp>
          <p:nvSpPr>
            <p:cNvPr id="20483" name="文本框 9"/>
            <p:cNvSpPr txBox="1"/>
            <p:nvPr/>
          </p:nvSpPr>
          <p:spPr>
            <a:xfrm>
              <a:off x="190" y="561"/>
              <a:ext cx="7298" cy="1694"/>
            </a:xfrm>
            <a:prstGeom prst="rect">
              <a:avLst/>
            </a:prstGeom>
            <a:noFill/>
            <a:ln w="9525">
              <a:noFill/>
            </a:ln>
          </p:spPr>
          <p:txBody>
            <a:bodyPr wrap="square" anchor="t">
              <a:spAutoFit/>
            </a:bodyPr>
            <a:lstStyle/>
            <a:p>
              <a:pPr algn="ctr"/>
              <a:r>
                <a:rPr lang="zh-CN" altLang="en-US" sz="3200" b="1" dirty="0">
                  <a:solidFill>
                    <a:srgbClr val="1C4885"/>
                  </a:solidFill>
                  <a:latin typeface="微软雅黑" panose="020B0503020204020204" charset="-122"/>
                  <a:ea typeface="微软雅黑" panose="020B0503020204020204" charset="-122"/>
                  <a:sym typeface="等线" charset="-122"/>
                </a:rPr>
                <a:t>一、 跨境电商的贸易理论基础</a:t>
              </a:r>
            </a:p>
            <a:p>
              <a:pPr algn="ctr"/>
              <a:endParaRPr lang="zh-CN" altLang="en-US" sz="3200" b="1" dirty="0">
                <a:solidFill>
                  <a:srgbClr val="1C4885"/>
                </a:solidFill>
                <a:latin typeface="微软雅黑" panose="020B0503020204020204" charset="-122"/>
                <a:ea typeface="微软雅黑" panose="020B0503020204020204" charset="-122"/>
                <a:sym typeface="等线" charset="-122"/>
              </a:endParaRPr>
            </a:p>
          </p:txBody>
        </p:sp>
      </p:grpSp>
      <p:sp>
        <p:nvSpPr>
          <p:cNvPr id="13" name="矩形 12"/>
          <p:cNvSpPr/>
          <p:nvPr/>
        </p:nvSpPr>
        <p:spPr>
          <a:xfrm>
            <a:off x="163513" y="190500"/>
            <a:ext cx="11887200" cy="6477000"/>
          </a:xfrm>
          <a:prstGeom prst="rect">
            <a:avLst/>
          </a:prstGeom>
          <a:noFill/>
          <a:ln w="28575" cmpd="sng">
            <a:solidFill>
              <a:srgbClr val="1C4885"/>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0" name="iṣḻîḑé"/>
          <p:cNvSpPr txBox="1"/>
          <p:nvPr/>
        </p:nvSpPr>
        <p:spPr>
          <a:xfrm>
            <a:off x="11196319" y="486410"/>
            <a:ext cx="542291" cy="450850"/>
          </a:xfrm>
          <a:prstGeom prst="rect">
            <a:avLst/>
          </a:prstGeom>
          <a:noFill/>
        </p:spPr>
        <p:txBody>
          <a:bodyPr wrap="square" lIns="91440" tIns="45720" rIns="91440" bIns="45720">
            <a:prstTxWarp prst="textPlain">
              <a:avLst/>
            </a:prstTxWarp>
            <a:normAutofit fontScale="55000" lnSpcReduction="20000"/>
          </a:bodyPr>
          <a:lstStyle/>
          <a:p>
            <a:pPr fontAlgn="auto"/>
            <a:r>
              <a:rPr lang="en-US" sz="4800" noProof="1">
                <a:solidFill>
                  <a:srgbClr val="1C4885"/>
                </a:solidFill>
                <a:latin typeface="微软雅黑" panose="020B0503020204020204" charset="-122"/>
                <a:ea typeface="微软雅黑" panose="020B0503020204020204" charset="-122"/>
                <a:cs typeface="+mn-cs"/>
              </a:rPr>
              <a:t>“</a:t>
            </a:r>
            <a:endParaRPr lang="en-US" sz="4800" noProof="1">
              <a:solidFill>
                <a:srgbClr val="1C4885"/>
              </a:solidFill>
              <a:latin typeface="微软雅黑" panose="020B0503020204020204" charset="-122"/>
              <a:ea typeface="微软雅黑" panose="020B0503020204020204" charset="-122"/>
            </a:endParaRPr>
          </a:p>
        </p:txBody>
      </p:sp>
      <p:sp>
        <p:nvSpPr>
          <p:cNvPr id="2" name="矩形 2"/>
          <p:cNvSpPr/>
          <p:nvPr/>
        </p:nvSpPr>
        <p:spPr>
          <a:xfrm>
            <a:off x="995363" y="1561783"/>
            <a:ext cx="10223500" cy="3415030"/>
          </a:xfrm>
          <a:prstGeom prst="rect">
            <a:avLst/>
          </a:prstGeom>
        </p:spPr>
        <p:style>
          <a:lnRef idx="2">
            <a:schemeClr val="accent1"/>
          </a:lnRef>
          <a:fillRef idx="1">
            <a:schemeClr val="lt1"/>
          </a:fillRef>
          <a:effectRef idx="0">
            <a:schemeClr val="accent1"/>
          </a:effectRef>
          <a:fontRef idx="minor">
            <a:schemeClr val="dk1"/>
          </a:fontRef>
        </p:style>
        <p:txBody>
          <a:bodyPr wrap="square" anchor="t">
            <a:spAutoFit/>
          </a:bodyPr>
          <a:lstStyle/>
          <a:p>
            <a:pPr>
              <a:lnSpc>
                <a:spcPct val="150000"/>
              </a:lnSpc>
              <a:buSzTx/>
            </a:pPr>
            <a:r>
              <a:rPr sz="2400" b="1" dirty="0">
                <a:solidFill>
                  <a:srgbClr val="0070C0"/>
                </a:solidFill>
                <a:latin typeface="微软雅黑" panose="020B0503020204020204" charset="-122"/>
                <a:ea typeface="微软雅黑" panose="020B0503020204020204" charset="-122"/>
                <a:sym typeface="微软雅黑" panose="020B0503020204020204" charset="-122"/>
              </a:rPr>
              <a:t>（三）主要的现代国际贸易理论</a:t>
            </a:r>
            <a:endParaRPr sz="2400" b="1" dirty="0">
              <a:latin typeface="微软雅黑" panose="020B0503020204020204" charset="-122"/>
              <a:ea typeface="微软雅黑" panose="020B0503020204020204" charset="-122"/>
              <a:sym typeface="微软雅黑" panose="020B0503020204020204" charset="-122"/>
            </a:endParaRPr>
          </a:p>
          <a:p>
            <a:pPr algn="l">
              <a:lnSpc>
                <a:spcPct val="150000"/>
              </a:lnSpc>
              <a:buClrTx/>
              <a:buSzTx/>
              <a:buFontTx/>
            </a:pPr>
            <a:r>
              <a:rPr sz="2400" b="1" dirty="0">
                <a:solidFill>
                  <a:srgbClr val="C00000"/>
                </a:solidFill>
                <a:latin typeface="微软雅黑" panose="020B0503020204020204" charset="-122"/>
                <a:ea typeface="微软雅黑" panose="020B0503020204020204" charset="-122"/>
                <a:sym typeface="微软雅黑" panose="020B0503020204020204" charset="-122"/>
              </a:rPr>
              <a:t>2．需求相似理论</a:t>
            </a:r>
            <a:r>
              <a:rPr lang="zh-CN" sz="2400" b="1" dirty="0">
                <a:solidFill>
                  <a:srgbClr val="C00000"/>
                </a:solidFill>
                <a:latin typeface="微软雅黑" panose="020B0503020204020204" charset="-122"/>
                <a:ea typeface="微软雅黑" panose="020B0503020204020204" charset="-122"/>
                <a:sym typeface="微软雅黑" panose="020B0503020204020204" charset="-122"/>
              </a:rPr>
              <a:t>：</a:t>
            </a:r>
            <a:r>
              <a:rPr sz="2400" dirty="0">
                <a:latin typeface="微软雅黑" panose="020B0503020204020204" charset="-122"/>
                <a:ea typeface="微软雅黑" panose="020B0503020204020204" charset="-122"/>
                <a:sym typeface="微软雅黑" panose="020B0503020204020204" charset="-122"/>
              </a:rPr>
              <a:t>认为两国之间贸易关系的密切程度是由两国的需求结构与收入水平决定的。人均收入越接近的国家之间需求越接近，贸易来往也就越密切。由于发达国家人均收入水平较高，它们之间的需求更加相似，因此工业制成品贸易主要发生在收入水平接近的发达国家之间。  </a:t>
            </a:r>
          </a:p>
          <a:p>
            <a:pPr algn="l">
              <a:lnSpc>
                <a:spcPct val="150000"/>
              </a:lnSpc>
              <a:buClrTx/>
              <a:buSzTx/>
              <a:buFontTx/>
            </a:pPr>
            <a:r>
              <a:rPr sz="2400" dirty="0">
                <a:latin typeface="微软雅黑" panose="020B0503020204020204" charset="-122"/>
                <a:ea typeface="微软雅黑" panose="020B0503020204020204" charset="-122"/>
                <a:sym typeface="微软雅黑" panose="020B0503020204020204" charset="-122"/>
              </a:rPr>
              <a:t>     </a:t>
            </a:r>
            <a:endParaRPr sz="2400" dirty="0">
              <a:latin typeface="微软雅黑" panose="020B0503020204020204" charset="-122"/>
              <a:ea typeface="微软雅黑" panose="020B0503020204020204" charset="-122"/>
              <a:sym typeface="等线" charset="-122"/>
            </a:endParaRPr>
          </a:p>
        </p:txBody>
      </p:sp>
    </p:spTree>
  </p:cSld>
  <p:clrMapOvr>
    <a:masterClrMapping/>
  </p:clrMapOvr>
  <p:transition advTm="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 grpId="0" bldLvl="0" animBg="1"/>
    </p:bldLst>
  </p:timing>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1680</TotalTime>
  <Words>1737</Words>
  <Application>Microsoft Office PowerPoint</Application>
  <PresentationFormat>宽屏</PresentationFormat>
  <Paragraphs>151</Paragraphs>
  <Slides>29</Slides>
  <Notes>29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29</vt:i4>
      </vt:variant>
    </vt:vector>
  </HeadingPairs>
  <TitlesOfParts>
    <vt:vector size="35" baseType="lpstr">
      <vt:lpstr>等线</vt:lpstr>
      <vt:lpstr>等线 Light</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lidong</cp:lastModifiedBy>
  <cp:revision>822</cp:revision>
  <dcterms:created xsi:type="dcterms:W3CDTF">2016-06-13T14:06:00Z</dcterms:created>
  <dcterms:modified xsi:type="dcterms:W3CDTF">2023-02-10T13:47:56Z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2052-11.1.0.10356</vt:lpwstr>
  </property>
  <property fmtid="{D5CDD505-2E9C-101B-9397-08002B2CF9AE}" pid="3" name="ICV">
    <vt:lpwstr>8F3C3885F4BB4A2CA6DFB6EE91462217</vt:lpwstr>
  </property>
</Properties>
</file>

<file path=docProps/thumbnail.jpeg>
</file>